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8" r:id="rId3"/>
    <p:sldId id="309" r:id="rId4"/>
    <p:sldId id="310" r:id="rId5"/>
    <p:sldId id="311" r:id="rId6"/>
    <p:sldId id="315" r:id="rId7"/>
    <p:sldId id="312" r:id="rId8"/>
    <p:sldId id="313" r:id="rId9"/>
    <p:sldId id="314" r:id="rId10"/>
    <p:sldId id="319" r:id="rId11"/>
    <p:sldId id="316" r:id="rId12"/>
    <p:sldId id="320" r:id="rId13"/>
    <p:sldId id="317" r:id="rId14"/>
    <p:sldId id="321" r:id="rId15"/>
    <p:sldId id="322" r:id="rId16"/>
    <p:sldId id="323" r:id="rId17"/>
    <p:sldId id="324" r:id="rId18"/>
    <p:sldId id="326" r:id="rId19"/>
    <p:sldId id="325" r:id="rId20"/>
    <p:sldId id="327" r:id="rId21"/>
    <p:sldId id="328" r:id="rId22"/>
    <p:sldId id="284" r:id="rId23"/>
    <p:sldId id="2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011A"/>
    <a:srgbClr val="6366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56"/>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viewProps" Target="viewProps.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presProps" Target="presProps.xml" Id="rId25"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tableStyles" Target="tableStyles.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theme" Target="theme/theme1.xml" Id="rId27" /><Relationship Type="http://schemas.openxmlformats.org/officeDocument/2006/relationships/customXml" Target="/customXML/item.xml" Id="imanage.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Shape&#10;&#10;Description automatically generated with medium confidence">
            <a:extLst>
              <a:ext uri="{FF2B5EF4-FFF2-40B4-BE49-F238E27FC236}">
                <a16:creationId xmlns:a16="http://schemas.microsoft.com/office/drawing/2014/main" id="{CBC4C7C9-7BC9-0F42-8BA6-A9ED910F0B4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682593-D8A9-7640-80A9-B11B6A816A05}"/>
              </a:ext>
            </a:extLst>
          </p:cNvPr>
          <p:cNvSpPr>
            <a:spLocks noGrp="1"/>
          </p:cNvSpPr>
          <p:nvPr>
            <p:ph type="ctrTitle"/>
          </p:nvPr>
        </p:nvSpPr>
        <p:spPr>
          <a:xfrm>
            <a:off x="1524000" y="1122363"/>
            <a:ext cx="9746974" cy="2387600"/>
          </a:xfrm>
        </p:spPr>
        <p:txBody>
          <a:bodyPr anchor="b">
            <a:normAutofit/>
          </a:bodyPr>
          <a:lstStyle>
            <a:lvl1pPr algn="l">
              <a:defRPr sz="540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F916B467-07FD-0440-BC00-78E07E9CEC01}"/>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C938FB8-FE28-D040-9880-1AD4F0AFB804}"/>
              </a:ext>
            </a:extLst>
          </p:cNvPr>
          <p:cNvSpPr>
            <a:spLocks noGrp="1"/>
          </p:cNvSpPr>
          <p:nvPr>
            <p:ph type="dt" sz="half" idx="10"/>
          </p:nvPr>
        </p:nvSpPr>
        <p:spPr/>
        <p:txBody>
          <a:bodyPr/>
          <a:lstStyle>
            <a:lvl1pPr>
              <a:defRPr>
                <a:latin typeface="Helvetica"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AEA01FE-0EA0-7943-A881-60E66D7B7BE5}" type="datetimeFigureOut">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7/12/2026</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5" name="Footer Placeholder 4">
            <a:extLst>
              <a:ext uri="{FF2B5EF4-FFF2-40B4-BE49-F238E27FC236}">
                <a16:creationId xmlns:a16="http://schemas.microsoft.com/office/drawing/2014/main" id="{F13EA2C0-0BA2-6E45-BC60-479C01405A38}"/>
              </a:ext>
            </a:extLst>
          </p:cNvPr>
          <p:cNvSpPr>
            <a:spLocks noGrp="1"/>
          </p:cNvSpPr>
          <p:nvPr>
            <p:ph type="ftr" sz="quarter" idx="11"/>
          </p:nvPr>
        </p:nvSpPr>
        <p:spPr/>
        <p:txBody>
          <a:bodyPr/>
          <a:lstStyle>
            <a:lvl1pPr>
              <a:defRPr>
                <a:latin typeface="Helvetica"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6" name="Slide Number Placeholder 5">
            <a:extLst>
              <a:ext uri="{FF2B5EF4-FFF2-40B4-BE49-F238E27FC236}">
                <a16:creationId xmlns:a16="http://schemas.microsoft.com/office/drawing/2014/main" id="{BDBE8D3B-FF5A-2F4A-833A-A1273A23DEC4}"/>
              </a:ext>
            </a:extLst>
          </p:cNvPr>
          <p:cNvSpPr>
            <a:spLocks noGrp="1"/>
          </p:cNvSpPr>
          <p:nvPr>
            <p:ph type="sldNum" sz="quarter" idx="12"/>
          </p:nvPr>
        </p:nvSpPr>
        <p:spPr/>
        <p:txBody>
          <a:bodyPr/>
          <a:lstStyle>
            <a:lvl1pPr>
              <a:defRPr>
                <a:latin typeface="Helvetica"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220BF2D-71B4-A043-BE8C-ED3C72EF8804}" type="slidenum">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7" name="TextBox 6">
            <a:extLst>
              <a:ext uri="{FF2B5EF4-FFF2-40B4-BE49-F238E27FC236}">
                <a16:creationId xmlns:a16="http://schemas.microsoft.com/office/drawing/2014/main" id="{54D373CC-EE2F-1C43-AA74-6E7BE766BE91}"/>
              </a:ext>
            </a:extLst>
          </p:cNvPr>
          <p:cNvSpPr txBox="1"/>
          <p:nvPr userDrawn="1"/>
        </p:nvSpPr>
        <p:spPr>
          <a:xfrm>
            <a:off x="1068655" y="5643805"/>
            <a:ext cx="11039856" cy="23852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Helvetica" pitchFamily="2" charset="0"/>
                <a:ea typeface="+mn-ea"/>
                <a:cs typeface="+mn-cs"/>
              </a:rPr>
              <a:t>LANCASTER  ·  YORK  ·  READING  ·  WYOMISSING  ·  HARRISBURG  ·  HANOVER  ·  LEBANON  ·  MALVERN  ·  GETTYSBURG  ·  SCHUYLKILL HAVEN  ·  HUNT VALLEY, MD  ·  COLUMBIA, MD </a:t>
            </a:r>
          </a:p>
        </p:txBody>
      </p:sp>
      <p:sp>
        <p:nvSpPr>
          <p:cNvPr id="8" name="TextBox 7">
            <a:extLst>
              <a:ext uri="{FF2B5EF4-FFF2-40B4-BE49-F238E27FC236}">
                <a16:creationId xmlns:a16="http://schemas.microsoft.com/office/drawing/2014/main" id="{DD6FC773-7792-6E49-BE86-BF3E9AE8454F}"/>
              </a:ext>
            </a:extLst>
          </p:cNvPr>
          <p:cNvSpPr txBox="1"/>
          <p:nvPr userDrawn="1"/>
        </p:nvSpPr>
        <p:spPr>
          <a:xfrm>
            <a:off x="8392732" y="6578821"/>
            <a:ext cx="3799268"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Helvetica" pitchFamily="2" charset="0"/>
                <a:ea typeface="+mn-ea"/>
                <a:cs typeface="+mn-cs"/>
              </a:rPr>
              <a:t>© 2023 Barley Snyder LLP</a:t>
            </a:r>
          </a:p>
        </p:txBody>
      </p:sp>
    </p:spTree>
    <p:extLst>
      <p:ext uri="{BB962C8B-B14F-4D97-AF65-F5344CB8AC3E}">
        <p14:creationId xmlns:p14="http://schemas.microsoft.com/office/powerpoint/2010/main" val="2095244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60442" y="365125"/>
            <a:ext cx="9793357" cy="1325563"/>
          </a:xfrm>
        </p:spPr>
        <p:txBody>
          <a:bodyPr/>
          <a:lstStyle>
            <a:lvl1pPr>
              <a:defRPr>
                <a:solidFill>
                  <a:schemeClr val="bg1"/>
                </a:solidFill>
                <a:latin typeface="Helvetica"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0" i="0">
                <a:latin typeface="Helvetica" pitchFamily="2" charset="0"/>
              </a:defRPr>
            </a:lvl1pPr>
            <a:lvl2pPr>
              <a:defRPr b="0" i="0">
                <a:latin typeface="Helvetica" pitchFamily="2" charset="0"/>
              </a:defRPr>
            </a:lvl2pPr>
            <a:lvl3pPr>
              <a:defRPr b="0" i="0">
                <a:latin typeface="Helvetica" pitchFamily="2" charset="0"/>
              </a:defRPr>
            </a:lvl3pPr>
            <a:lvl4pPr>
              <a:defRPr b="0" i="0">
                <a:latin typeface="Helvetica" pitchFamily="2" charset="0"/>
              </a:defRPr>
            </a:lvl4pPr>
            <a:lvl5pPr>
              <a:defRPr b="0" i="0">
                <a:latin typeface="Helvetica"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38200" y="6157570"/>
            <a:ext cx="2743200" cy="365125"/>
          </a:xfrm>
        </p:spPr>
        <p:txBody>
          <a:bodyPr/>
          <a:lstStyle>
            <a:lvl1pPr>
              <a:defRPr>
                <a:latin typeface="Helvetica"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7DE2A63-52F7-4652-8F54-EB271F2A16A4}" type="datetimeFigureOut">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7/12/2026</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5" name="Footer Placeholder 4"/>
          <p:cNvSpPr>
            <a:spLocks noGrp="1"/>
          </p:cNvSpPr>
          <p:nvPr>
            <p:ph type="ftr" sz="quarter" idx="11"/>
          </p:nvPr>
        </p:nvSpPr>
        <p:spPr>
          <a:xfrm>
            <a:off x="4038600" y="6157570"/>
            <a:ext cx="4114800" cy="365125"/>
          </a:xfrm>
        </p:spPr>
        <p:txBody>
          <a:bodyPr/>
          <a:lstStyle>
            <a:lvl1pPr>
              <a:defRPr>
                <a:latin typeface="Helvetica"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6" name="Slide Number Placeholder 5"/>
          <p:cNvSpPr>
            <a:spLocks noGrp="1"/>
          </p:cNvSpPr>
          <p:nvPr>
            <p:ph type="sldNum" sz="quarter" idx="12"/>
          </p:nvPr>
        </p:nvSpPr>
        <p:spPr>
          <a:xfrm>
            <a:off x="8610600" y="6157570"/>
            <a:ext cx="2743200" cy="365125"/>
          </a:xfrm>
        </p:spPr>
        <p:txBody>
          <a:bodyPr/>
          <a:lstStyle>
            <a:lvl1pPr>
              <a:defRPr>
                <a:latin typeface="Helvetica"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24B0914-E6DE-46A1-AA8F-C9389CCD9C4A}" type="slidenum">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7" name="TextBox 6">
            <a:extLst>
              <a:ext uri="{FF2B5EF4-FFF2-40B4-BE49-F238E27FC236}">
                <a16:creationId xmlns:a16="http://schemas.microsoft.com/office/drawing/2014/main" id="{3FA1FE7A-0728-E840-9F80-815692D5CB09}"/>
              </a:ext>
            </a:extLst>
          </p:cNvPr>
          <p:cNvSpPr txBox="1"/>
          <p:nvPr userDrawn="1"/>
        </p:nvSpPr>
        <p:spPr>
          <a:xfrm>
            <a:off x="8392732" y="6578821"/>
            <a:ext cx="3799268"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Helvetica" pitchFamily="2" charset="0"/>
                <a:ea typeface="+mn-ea"/>
                <a:cs typeface="+mn-cs"/>
              </a:rPr>
              <a:t>© 2023 Barley Snyder LLP</a:t>
            </a:r>
          </a:p>
        </p:txBody>
      </p:sp>
    </p:spTree>
    <p:extLst>
      <p:ext uri="{BB962C8B-B14F-4D97-AF65-F5344CB8AC3E}">
        <p14:creationId xmlns:p14="http://schemas.microsoft.com/office/powerpoint/2010/main" val="3246940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descr="Shape&#10;&#10;Description automatically generated">
            <a:extLst>
              <a:ext uri="{FF2B5EF4-FFF2-40B4-BE49-F238E27FC236}">
                <a16:creationId xmlns:a16="http://schemas.microsoft.com/office/drawing/2014/main" id="{7C6F06C7-5E41-7341-9D7C-7D04D6E2C7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8AD7B1-1F83-B64D-A68A-DAE862319363}"/>
              </a:ext>
            </a:extLst>
          </p:cNvPr>
          <p:cNvSpPr>
            <a:spLocks noGrp="1"/>
          </p:cNvSpPr>
          <p:nvPr>
            <p:ph type="title"/>
          </p:nvPr>
        </p:nvSpPr>
        <p:spPr>
          <a:xfrm>
            <a:off x="831850" y="1709738"/>
            <a:ext cx="10515600" cy="2852737"/>
          </a:xfrm>
        </p:spPr>
        <p:txBody>
          <a:bodyPr anchor="b">
            <a:normAutofit/>
          </a:bodyPr>
          <a:lstStyle>
            <a:lvl1pPr>
              <a:defRPr sz="5400">
                <a:latin typeface="Helvetica" pitchFamily="2"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010F87BC-445A-964F-847E-A6C1F2CCF3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B4BFE45-F500-4F4A-AB74-AEA56A342617}"/>
              </a:ext>
            </a:extLst>
          </p:cNvPr>
          <p:cNvSpPr>
            <a:spLocks noGrp="1"/>
          </p:cNvSpPr>
          <p:nvPr>
            <p:ph type="dt" sz="half" idx="10"/>
          </p:nvPr>
        </p:nvSpPr>
        <p:spPr/>
        <p:txBody>
          <a:bodyPr/>
          <a:lstStyle>
            <a:lvl1pPr>
              <a:defRPr>
                <a:latin typeface="Helvetica"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AEA01FE-0EA0-7943-A881-60E66D7B7BE5}" type="datetimeFigureOut">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7/12/2026</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5" name="Footer Placeholder 4">
            <a:extLst>
              <a:ext uri="{FF2B5EF4-FFF2-40B4-BE49-F238E27FC236}">
                <a16:creationId xmlns:a16="http://schemas.microsoft.com/office/drawing/2014/main" id="{7007D10E-AC0D-0443-B497-EE5BED2900CF}"/>
              </a:ext>
            </a:extLst>
          </p:cNvPr>
          <p:cNvSpPr>
            <a:spLocks noGrp="1"/>
          </p:cNvSpPr>
          <p:nvPr>
            <p:ph type="ftr" sz="quarter" idx="11"/>
          </p:nvPr>
        </p:nvSpPr>
        <p:spPr/>
        <p:txBody>
          <a:bodyPr/>
          <a:lstStyle>
            <a:lvl1pPr>
              <a:defRPr>
                <a:latin typeface="Helvetica"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6" name="Slide Number Placeholder 5">
            <a:extLst>
              <a:ext uri="{FF2B5EF4-FFF2-40B4-BE49-F238E27FC236}">
                <a16:creationId xmlns:a16="http://schemas.microsoft.com/office/drawing/2014/main" id="{ABE44915-340C-B14D-8488-E8E8ADD3F3AA}"/>
              </a:ext>
            </a:extLst>
          </p:cNvPr>
          <p:cNvSpPr>
            <a:spLocks noGrp="1"/>
          </p:cNvSpPr>
          <p:nvPr>
            <p:ph type="sldNum" sz="quarter" idx="12"/>
          </p:nvPr>
        </p:nvSpPr>
        <p:spPr/>
        <p:txBody>
          <a:bodyPr/>
          <a:lstStyle>
            <a:lvl1pPr>
              <a:defRPr>
                <a:latin typeface="Helvetica"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220BF2D-71B4-A043-BE8C-ED3C72EF8804}" type="slidenum">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9" name="TextBox 8">
            <a:extLst>
              <a:ext uri="{FF2B5EF4-FFF2-40B4-BE49-F238E27FC236}">
                <a16:creationId xmlns:a16="http://schemas.microsoft.com/office/drawing/2014/main" id="{4C274FD2-F55E-4144-A16D-67ABB828F947}"/>
              </a:ext>
            </a:extLst>
          </p:cNvPr>
          <p:cNvSpPr txBox="1"/>
          <p:nvPr userDrawn="1"/>
        </p:nvSpPr>
        <p:spPr>
          <a:xfrm>
            <a:off x="8392732" y="6578821"/>
            <a:ext cx="3799268"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Helvetica" pitchFamily="2" charset="0"/>
                <a:ea typeface="+mn-ea"/>
                <a:cs typeface="+mn-cs"/>
              </a:rPr>
              <a:t>© 2023 Barley Snyder LLP</a:t>
            </a:r>
          </a:p>
        </p:txBody>
      </p:sp>
    </p:spTree>
    <p:extLst>
      <p:ext uri="{BB962C8B-B14F-4D97-AF65-F5344CB8AC3E}">
        <p14:creationId xmlns:p14="http://schemas.microsoft.com/office/powerpoint/2010/main" val="270074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Helvetica" pitchFamily="2" charset="0"/>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Helvetica"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157570"/>
            <a:ext cx="2743200" cy="365125"/>
          </a:xfrm>
        </p:spPr>
        <p:txBody>
          <a:bodyPr/>
          <a:lstStyle>
            <a:lvl1pPr>
              <a:defRPr>
                <a:latin typeface="Helvetica"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7DE2A63-52F7-4652-8F54-EB271F2A16A4}" type="datetimeFigureOut">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7/12/2026</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6" name="Footer Placeholder 5"/>
          <p:cNvSpPr>
            <a:spLocks noGrp="1"/>
          </p:cNvSpPr>
          <p:nvPr>
            <p:ph type="ftr" sz="quarter" idx="11"/>
          </p:nvPr>
        </p:nvSpPr>
        <p:spPr>
          <a:xfrm>
            <a:off x="4038600" y="6157570"/>
            <a:ext cx="4114800" cy="365125"/>
          </a:xfrm>
        </p:spPr>
        <p:txBody>
          <a:bodyPr/>
          <a:lstStyle>
            <a:lvl1pPr>
              <a:defRPr>
                <a:latin typeface="Helvetica"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7" name="Slide Number Placeholder 6"/>
          <p:cNvSpPr>
            <a:spLocks noGrp="1"/>
          </p:cNvSpPr>
          <p:nvPr>
            <p:ph type="sldNum" sz="quarter" idx="12"/>
          </p:nvPr>
        </p:nvSpPr>
        <p:spPr>
          <a:xfrm>
            <a:off x="8610600" y="6157570"/>
            <a:ext cx="2743200" cy="365125"/>
          </a:xfrm>
        </p:spPr>
        <p:txBody>
          <a:bodyPr/>
          <a:lstStyle>
            <a:lvl1pPr>
              <a:defRPr>
                <a:latin typeface="Helvetica"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24B0914-E6DE-46A1-AA8F-C9389CCD9C4A}" type="slidenum">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8" name="TextBox 7">
            <a:extLst>
              <a:ext uri="{FF2B5EF4-FFF2-40B4-BE49-F238E27FC236}">
                <a16:creationId xmlns:a16="http://schemas.microsoft.com/office/drawing/2014/main" id="{51807FA6-8428-1C48-ABC5-32FF3FF7AADC}"/>
              </a:ext>
            </a:extLst>
          </p:cNvPr>
          <p:cNvSpPr txBox="1"/>
          <p:nvPr userDrawn="1"/>
        </p:nvSpPr>
        <p:spPr>
          <a:xfrm>
            <a:off x="8392732" y="6578821"/>
            <a:ext cx="3799268"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Helvetica" pitchFamily="2" charset="0"/>
                <a:ea typeface="+mn-ea"/>
                <a:cs typeface="+mn-cs"/>
              </a:rPr>
              <a:t>© 2023 Barley Snyder LLP</a:t>
            </a:r>
          </a:p>
        </p:txBody>
      </p:sp>
    </p:spTree>
    <p:extLst>
      <p:ext uri="{BB962C8B-B14F-4D97-AF65-F5344CB8AC3E}">
        <p14:creationId xmlns:p14="http://schemas.microsoft.com/office/powerpoint/2010/main" val="3728256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8082" y="365125"/>
            <a:ext cx="9837306" cy="1325563"/>
          </a:xfrm>
        </p:spPr>
        <p:txBody>
          <a:bodyPr/>
          <a:lstStyle>
            <a:lvl1pPr>
              <a:defRPr>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DE2A63-52F7-4652-8F54-EB271F2A16A4}" type="datetimeFigureOut">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7/12/2026</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10" name="TextBox 9"/>
          <p:cNvSpPr txBox="1"/>
          <p:nvPr userDrawn="1"/>
        </p:nvSpPr>
        <p:spPr>
          <a:xfrm>
            <a:off x="8392732" y="6578821"/>
            <a:ext cx="3799268"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Helvetica" pitchFamily="2" charset="0"/>
                <a:ea typeface="+mn-ea"/>
                <a:cs typeface="+mn-cs"/>
              </a:rPr>
              <a:t>© 2023 Barley Snyder LLP</a:t>
            </a:r>
          </a:p>
        </p:txBody>
      </p:sp>
      <p:sp>
        <p:nvSpPr>
          <p:cNvPr id="11" name="Slide Number Placeholder 5"/>
          <p:cNvSpPr txBox="1"/>
          <p:nvPr userDrawn="1"/>
        </p:nvSpPr>
        <p:spPr>
          <a:xfrm>
            <a:off x="172493" y="248513"/>
            <a:ext cx="66570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24B0914-E6DE-46A1-AA8F-C9389CCD9C4A}" type="slidenum">
              <a:rPr kumimoji="0" lang="en-US" sz="24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57471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5D3ECF-8E68-3244-BE43-3D52E3EC80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F49072E-D016-314D-B770-0D3E1D90DC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6330FB1-6B61-D441-A943-8F3B84301D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AEA01FE-0EA0-7943-A881-60E66D7B7BE5}" type="datetimeFigureOut">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7/12/2026</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5" name="Footer Placeholder 4">
            <a:extLst>
              <a:ext uri="{FF2B5EF4-FFF2-40B4-BE49-F238E27FC236}">
                <a16:creationId xmlns:a16="http://schemas.microsoft.com/office/drawing/2014/main" id="{F37A8D7D-973E-8E41-9B31-8A4D3ED8E9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
        <p:nvSpPr>
          <p:cNvPr id="6" name="Slide Number Placeholder 5">
            <a:extLst>
              <a:ext uri="{FF2B5EF4-FFF2-40B4-BE49-F238E27FC236}">
                <a16:creationId xmlns:a16="http://schemas.microsoft.com/office/drawing/2014/main" id="{CB37E433-918C-EF44-AED3-B993152E3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220BF2D-71B4-A043-BE8C-ED3C72EF8804}" type="slidenum">
              <a:rPr kumimoji="0" lang="en-US" sz="1200" b="0" i="0" u="none" strike="noStrike" kern="1200" cap="none" spc="0" normalizeH="0" baseline="0" noProof="0" smtClean="0">
                <a:ln>
                  <a:noFill/>
                </a:ln>
                <a:solidFill>
                  <a:prstClr val="black">
                    <a:tint val="75000"/>
                  </a:prstClr>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Helvetica" pitchFamily="2" charset="0"/>
              <a:ea typeface="+mn-ea"/>
              <a:cs typeface="+mn-cs"/>
            </a:endParaRPr>
          </a:p>
        </p:txBody>
      </p:sp>
    </p:spTree>
    <p:extLst>
      <p:ext uri="{BB962C8B-B14F-4D97-AF65-F5344CB8AC3E}">
        <p14:creationId xmlns:p14="http://schemas.microsoft.com/office/powerpoint/2010/main" val="2744042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pacourts.us/storage/rules/Chapter%20XV%20Adoptions%20-%20004895.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pacourts.us/storage/rules/Chapter%20XV%20Adoptions%20-%20004895.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pa.gov/agencies/dhs/resources/adopt-pa-kids/pair"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codes.findlaw.com/pa/title-16-pacsa-counties/pa-csa-sect-16-12305/"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asnyder@barley.com" TargetMode="External"/><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palegis.us/statutes/consolidated/view-statute?txtType=HTM&amp;ttl=16&amp;div=0&amp;chpt=123"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govt.westlaw.com/pac/Document/N131706A0343811DA8A989F4EECDB8638?viewType=FullText&amp;originationContext=documenttoc&amp;transitionType=CategoryPageItem&amp;contextData=(sc.Defaul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67EE2-F341-86D5-D5DD-BDE5BBB04B22}"/>
              </a:ext>
            </a:extLst>
          </p:cNvPr>
          <p:cNvSpPr>
            <a:spLocks noGrp="1"/>
          </p:cNvSpPr>
          <p:nvPr>
            <p:ph type="ctrTitle"/>
          </p:nvPr>
        </p:nvSpPr>
        <p:spPr>
          <a:xfrm>
            <a:off x="1524000" y="661988"/>
            <a:ext cx="9746974" cy="2387600"/>
          </a:xfrm>
        </p:spPr>
        <p:txBody>
          <a:bodyPr>
            <a:noAutofit/>
          </a:bodyPr>
          <a:lstStyle/>
          <a:p>
            <a:r>
              <a:rPr lang="en-US" sz="4400" dirty="0"/>
              <a:t>Ethical Issues – Document Confidentiality and Interfacing with Judges and </a:t>
            </a:r>
            <a:br>
              <a:rPr lang="en-US" sz="4400" dirty="0"/>
            </a:br>
            <a:r>
              <a:rPr lang="en-US" sz="4400" dirty="0"/>
              <a:t>Officials</a:t>
            </a:r>
          </a:p>
        </p:txBody>
      </p:sp>
      <p:sp>
        <p:nvSpPr>
          <p:cNvPr id="3" name="Subtitle 2">
            <a:extLst>
              <a:ext uri="{FF2B5EF4-FFF2-40B4-BE49-F238E27FC236}">
                <a16:creationId xmlns:a16="http://schemas.microsoft.com/office/drawing/2014/main" id="{C37E3058-7F65-B7EF-47E5-61281E581FAD}"/>
              </a:ext>
            </a:extLst>
          </p:cNvPr>
          <p:cNvSpPr>
            <a:spLocks noGrp="1"/>
          </p:cNvSpPr>
          <p:nvPr>
            <p:ph type="subTitle" idx="1"/>
          </p:nvPr>
        </p:nvSpPr>
        <p:spPr>
          <a:xfrm>
            <a:off x="1524000" y="4391025"/>
            <a:ext cx="9144000" cy="914400"/>
          </a:xfrm>
        </p:spPr>
        <p:txBody>
          <a:bodyPr/>
          <a:lstStyle/>
          <a:p>
            <a:r>
              <a:rPr lang="en-US" dirty="0"/>
              <a:t>Presented By: </a:t>
            </a:r>
          </a:p>
          <a:p>
            <a:r>
              <a:rPr lang="en-US" dirty="0"/>
              <a:t>Alex Snyder</a:t>
            </a:r>
          </a:p>
        </p:txBody>
      </p:sp>
      <p:sp>
        <p:nvSpPr>
          <p:cNvPr id="4" name="Subtitle 2">
            <a:extLst>
              <a:ext uri="{FF2B5EF4-FFF2-40B4-BE49-F238E27FC236}">
                <a16:creationId xmlns:a16="http://schemas.microsoft.com/office/drawing/2014/main" id="{1351B32A-E0DD-97A1-3205-8078B75F414C}"/>
              </a:ext>
            </a:extLst>
          </p:cNvPr>
          <p:cNvSpPr txBox="1">
            <a:spLocks/>
          </p:cNvSpPr>
          <p:nvPr/>
        </p:nvSpPr>
        <p:spPr>
          <a:xfrm>
            <a:off x="1524000" y="3181350"/>
            <a:ext cx="9144000" cy="914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Helvetica"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Helvetica"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Helvetica"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Helvetica"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Helvetica"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dirty="0"/>
              <a:t>Wednesday, July 15, 2026</a:t>
            </a:r>
          </a:p>
        </p:txBody>
      </p:sp>
      <p:cxnSp>
        <p:nvCxnSpPr>
          <p:cNvPr id="6" name="Straight Connector 5">
            <a:extLst>
              <a:ext uri="{FF2B5EF4-FFF2-40B4-BE49-F238E27FC236}">
                <a16:creationId xmlns:a16="http://schemas.microsoft.com/office/drawing/2014/main" id="{1EE008B8-4F75-832E-22CC-3849BB826265}"/>
              </a:ext>
            </a:extLst>
          </p:cNvPr>
          <p:cNvCxnSpPr/>
          <p:nvPr/>
        </p:nvCxnSpPr>
        <p:spPr>
          <a:xfrm>
            <a:off x="1600200" y="3981450"/>
            <a:ext cx="7334250" cy="0"/>
          </a:xfrm>
          <a:prstGeom prst="line">
            <a:avLst/>
          </a:prstGeom>
          <a:ln w="28575">
            <a:solidFill>
              <a:srgbClr val="6366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381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3D8D3-4540-CF4A-DC53-5C8F7B76B1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87777-6601-6CA1-304A-A693E2703B83}"/>
              </a:ext>
            </a:extLst>
          </p:cNvPr>
          <p:cNvSpPr>
            <a:spLocks noGrp="1"/>
          </p:cNvSpPr>
          <p:nvPr>
            <p:ph type="title"/>
          </p:nvPr>
        </p:nvSpPr>
        <p:spPr/>
        <p:txBody>
          <a:bodyPr/>
          <a:lstStyle/>
          <a:p>
            <a:r>
              <a:rPr lang="en-US" dirty="0"/>
              <a:t>Orphans Court</a:t>
            </a:r>
          </a:p>
        </p:txBody>
      </p:sp>
      <p:sp>
        <p:nvSpPr>
          <p:cNvPr id="3" name="Content Placeholder 2">
            <a:extLst>
              <a:ext uri="{FF2B5EF4-FFF2-40B4-BE49-F238E27FC236}">
                <a16:creationId xmlns:a16="http://schemas.microsoft.com/office/drawing/2014/main" id="{4EA0C07B-1849-08D1-5AC3-894423F8B66E}"/>
              </a:ext>
            </a:extLst>
          </p:cNvPr>
          <p:cNvSpPr>
            <a:spLocks noGrp="1"/>
          </p:cNvSpPr>
          <p:nvPr>
            <p:ph idx="1"/>
          </p:nvPr>
        </p:nvSpPr>
        <p:spPr/>
        <p:txBody>
          <a:bodyPr>
            <a:normAutofit/>
          </a:bodyPr>
          <a:lstStyle/>
          <a:p>
            <a:pPr lvl="0"/>
            <a:r>
              <a:rPr lang="en-US" dirty="0"/>
              <a:t>Orphans’ Court interaction </a:t>
            </a:r>
            <a:endParaRPr lang="en-US" sz="2400" dirty="0"/>
          </a:p>
          <a:p>
            <a:pPr lvl="1"/>
            <a:r>
              <a:rPr lang="en-US" dirty="0"/>
              <a:t>See Orphans’ Court rules – see Chapter X – Register of Wills</a:t>
            </a:r>
            <a:endParaRPr lang="en-US" sz="2000" dirty="0"/>
          </a:p>
          <a:p>
            <a:pPr lvl="1"/>
            <a:r>
              <a:rPr lang="en-US" dirty="0"/>
              <a:t>Appeals from ROW decisions</a:t>
            </a:r>
            <a:endParaRPr lang="en-US" sz="2000" dirty="0"/>
          </a:p>
          <a:p>
            <a:pPr lvl="2"/>
            <a:r>
              <a:rPr lang="en-US" dirty="0"/>
              <a:t>Marriage license denials</a:t>
            </a:r>
            <a:endParaRPr lang="en-US" sz="1800" dirty="0"/>
          </a:p>
          <a:p>
            <a:pPr lvl="2"/>
            <a:r>
              <a:rPr lang="en-US" dirty="0"/>
              <a:t>Examples of decisions appealed</a:t>
            </a:r>
            <a:endParaRPr lang="en-US" sz="1800" dirty="0"/>
          </a:p>
          <a:p>
            <a:pPr lvl="1"/>
            <a:r>
              <a:rPr lang="en-US" dirty="0"/>
              <a:t>Certification of record</a:t>
            </a:r>
            <a:endParaRPr lang="en-US" sz="2000" dirty="0"/>
          </a:p>
          <a:p>
            <a:pPr lvl="2"/>
            <a:r>
              <a:rPr lang="en-US" dirty="0"/>
              <a:t>when do you certify the record versus deciding at a hearing?</a:t>
            </a:r>
            <a:endParaRPr lang="en-US" sz="1800" dirty="0"/>
          </a:p>
          <a:p>
            <a:pPr lvl="1"/>
            <a:r>
              <a:rPr lang="en-US" dirty="0"/>
              <a:t>Filings – OCC function here is administrative</a:t>
            </a:r>
            <a:endParaRPr lang="en-US" sz="2000" dirty="0"/>
          </a:p>
          <a:p>
            <a:endParaRPr lang="en-US" dirty="0"/>
          </a:p>
          <a:p>
            <a:endParaRPr lang="en-US" dirty="0"/>
          </a:p>
        </p:txBody>
      </p:sp>
    </p:spTree>
    <p:extLst>
      <p:ext uri="{BB962C8B-B14F-4D97-AF65-F5344CB8AC3E}">
        <p14:creationId xmlns:p14="http://schemas.microsoft.com/office/powerpoint/2010/main" val="4235491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812D8-03E5-F842-D06A-370DFD533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798792-EFBD-A8E4-4908-606833D2CF9F}"/>
              </a:ext>
            </a:extLst>
          </p:cNvPr>
          <p:cNvSpPr>
            <a:spLocks noGrp="1"/>
          </p:cNvSpPr>
          <p:nvPr>
            <p:ph type="title"/>
          </p:nvPr>
        </p:nvSpPr>
        <p:spPr/>
        <p:txBody>
          <a:bodyPr/>
          <a:lstStyle/>
          <a:p>
            <a:r>
              <a:rPr lang="en-US" dirty="0"/>
              <a:t>Orphans Court</a:t>
            </a:r>
          </a:p>
        </p:txBody>
      </p:sp>
      <p:sp>
        <p:nvSpPr>
          <p:cNvPr id="3" name="Content Placeholder 2">
            <a:extLst>
              <a:ext uri="{FF2B5EF4-FFF2-40B4-BE49-F238E27FC236}">
                <a16:creationId xmlns:a16="http://schemas.microsoft.com/office/drawing/2014/main" id="{500C8F00-94B9-F9B7-6781-74444121EADC}"/>
              </a:ext>
            </a:extLst>
          </p:cNvPr>
          <p:cNvSpPr>
            <a:spLocks noGrp="1"/>
          </p:cNvSpPr>
          <p:nvPr>
            <p:ph idx="1"/>
          </p:nvPr>
        </p:nvSpPr>
        <p:spPr/>
        <p:txBody>
          <a:bodyPr>
            <a:normAutofit/>
          </a:bodyPr>
          <a:lstStyle/>
          <a:p>
            <a:pPr lvl="1"/>
            <a:r>
              <a:rPr lang="en-US" sz="2800" dirty="0"/>
              <a:t>Where does OC have full authority?</a:t>
            </a:r>
          </a:p>
          <a:p>
            <a:pPr lvl="2"/>
            <a:r>
              <a:rPr lang="en-US" sz="2800" dirty="0"/>
              <a:t>Accounts?</a:t>
            </a:r>
          </a:p>
          <a:p>
            <a:pPr lvl="2"/>
            <a:r>
              <a:rPr lang="en-US" sz="2800" dirty="0"/>
              <a:t>Petitions re: trusts/estates</a:t>
            </a:r>
          </a:p>
          <a:p>
            <a:pPr lvl="2"/>
            <a:r>
              <a:rPr lang="en-US" sz="2800" dirty="0"/>
              <a:t>Small estate petition</a:t>
            </a:r>
          </a:p>
          <a:p>
            <a:pPr lvl="2"/>
            <a:r>
              <a:rPr lang="en-US" sz="2800" dirty="0"/>
              <a:t>Removal of an executor/administrator in most circumstances</a:t>
            </a:r>
          </a:p>
          <a:p>
            <a:pPr lvl="2"/>
            <a:r>
              <a:rPr lang="en-US" sz="2800" dirty="0"/>
              <a:t>Where an executor is named, non-appointment for cause</a:t>
            </a:r>
          </a:p>
          <a:p>
            <a:pPr lvl="1"/>
            <a:r>
              <a:rPr lang="en-US" sz="2800" dirty="0"/>
              <a:t>Bonds</a:t>
            </a:r>
          </a:p>
          <a:p>
            <a:pPr lvl="2"/>
            <a:r>
              <a:rPr lang="en-US" sz="2800" dirty="0"/>
              <a:t>When can the OC be helpful?</a:t>
            </a:r>
          </a:p>
          <a:p>
            <a:endParaRPr lang="en-US" dirty="0"/>
          </a:p>
          <a:p>
            <a:endParaRPr lang="en-US" dirty="0"/>
          </a:p>
        </p:txBody>
      </p:sp>
    </p:spTree>
    <p:extLst>
      <p:ext uri="{BB962C8B-B14F-4D97-AF65-F5344CB8AC3E}">
        <p14:creationId xmlns:p14="http://schemas.microsoft.com/office/powerpoint/2010/main" val="1850258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BBD70-6EFF-1F2C-7685-162430723F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DC9AA-895D-62D4-6E7C-63C8530A993F}"/>
              </a:ext>
            </a:extLst>
          </p:cNvPr>
          <p:cNvSpPr>
            <a:spLocks noGrp="1"/>
          </p:cNvSpPr>
          <p:nvPr>
            <p:ph type="title"/>
          </p:nvPr>
        </p:nvSpPr>
        <p:spPr/>
        <p:txBody>
          <a:bodyPr/>
          <a:lstStyle/>
          <a:p>
            <a:r>
              <a:rPr lang="en-US" dirty="0"/>
              <a:t>Orphans Court</a:t>
            </a:r>
          </a:p>
        </p:txBody>
      </p:sp>
      <p:sp>
        <p:nvSpPr>
          <p:cNvPr id="3" name="Content Placeholder 2">
            <a:extLst>
              <a:ext uri="{FF2B5EF4-FFF2-40B4-BE49-F238E27FC236}">
                <a16:creationId xmlns:a16="http://schemas.microsoft.com/office/drawing/2014/main" id="{599BACC2-BB58-7C31-F5D6-CDDF95F6A2BC}"/>
              </a:ext>
            </a:extLst>
          </p:cNvPr>
          <p:cNvSpPr>
            <a:spLocks noGrp="1"/>
          </p:cNvSpPr>
          <p:nvPr>
            <p:ph idx="1"/>
          </p:nvPr>
        </p:nvSpPr>
        <p:spPr/>
        <p:txBody>
          <a:bodyPr>
            <a:normAutofit/>
          </a:bodyPr>
          <a:lstStyle/>
          <a:p>
            <a:pPr lvl="1"/>
            <a:r>
              <a:rPr lang="en-US" sz="3200" dirty="0"/>
              <a:t>Limitations on authority</a:t>
            </a:r>
          </a:p>
          <a:p>
            <a:pPr lvl="2"/>
            <a:r>
              <a:rPr lang="en-US" sz="3200" dirty="0"/>
              <a:t>“directing” the ROW to take action </a:t>
            </a:r>
          </a:p>
          <a:p>
            <a:pPr lvl="2"/>
            <a:r>
              <a:rPr lang="en-US" sz="3200" dirty="0"/>
              <a:t>see discretion to appoint an executor</a:t>
            </a:r>
          </a:p>
          <a:p>
            <a:pPr lvl="1"/>
            <a:r>
              <a:rPr lang="en-US" sz="3200" dirty="0"/>
              <a:t>Use and overuse of staff </a:t>
            </a:r>
          </a:p>
          <a:p>
            <a:pPr lvl="2"/>
            <a:r>
              <a:rPr lang="en-US" sz="3200" dirty="0"/>
              <a:t>How are staff used?</a:t>
            </a:r>
          </a:p>
          <a:p>
            <a:pPr lvl="1"/>
            <a:r>
              <a:rPr lang="en-US" sz="3200" dirty="0"/>
              <a:t>Publication of notices – requirements</a:t>
            </a:r>
          </a:p>
          <a:p>
            <a:pPr lvl="2"/>
            <a:r>
              <a:rPr lang="en-US" sz="3200" dirty="0"/>
              <a:t>20 </a:t>
            </a:r>
            <a:r>
              <a:rPr lang="en-US" sz="3200" dirty="0" err="1"/>
              <a:t>Pa.C.S.A</a:t>
            </a:r>
            <a:r>
              <a:rPr lang="en-US" sz="3200" dirty="0"/>
              <a:t>. 3162 – sets rules</a:t>
            </a:r>
          </a:p>
          <a:p>
            <a:pPr lvl="2"/>
            <a:r>
              <a:rPr lang="en-US" sz="3200" dirty="0"/>
              <a:t>What if the OC judge does not follow?</a:t>
            </a:r>
          </a:p>
          <a:p>
            <a:pPr marL="0" indent="0">
              <a:buNone/>
            </a:pPr>
            <a:endParaRPr lang="en-US" dirty="0"/>
          </a:p>
        </p:txBody>
      </p:sp>
    </p:spTree>
    <p:extLst>
      <p:ext uri="{BB962C8B-B14F-4D97-AF65-F5344CB8AC3E}">
        <p14:creationId xmlns:p14="http://schemas.microsoft.com/office/powerpoint/2010/main" val="366366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37830-0B2C-A664-5BA8-244AC5843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970D5F-1A03-BBB4-F692-078433AB5233}"/>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7C15F7C8-C44B-A308-B68B-FFEB32299AB5}"/>
              </a:ext>
            </a:extLst>
          </p:cNvPr>
          <p:cNvSpPr>
            <a:spLocks noGrp="1"/>
          </p:cNvSpPr>
          <p:nvPr>
            <p:ph idx="1"/>
          </p:nvPr>
        </p:nvSpPr>
        <p:spPr/>
        <p:txBody>
          <a:bodyPr>
            <a:normAutofit lnSpcReduction="10000"/>
          </a:bodyPr>
          <a:lstStyle/>
          <a:p>
            <a:pPr marL="0" indent="0">
              <a:buNone/>
            </a:pPr>
            <a:endParaRPr lang="en-US" dirty="0"/>
          </a:p>
          <a:p>
            <a:pPr lvl="0"/>
            <a:r>
              <a:rPr lang="en-US" b="1" dirty="0"/>
              <a:t>Statutory Authority:</a:t>
            </a:r>
            <a:r>
              <a:rPr lang="en-US" dirty="0"/>
              <a:t> 23 </a:t>
            </a:r>
            <a:r>
              <a:rPr lang="en-US" dirty="0" err="1"/>
              <a:t>Pa.C.S</a:t>
            </a:r>
            <a:r>
              <a:rPr lang="en-US" dirty="0"/>
              <a:t>. § 2905 &amp; </a:t>
            </a:r>
            <a:r>
              <a:rPr lang="en-US" dirty="0">
                <a:hlinkClick r:id="rId2">
                  <a:extLst>
                    <a:ext uri="{A12FA001-AC4F-418D-AE19-62706E023703}">
                      <ahyp:hlinkClr xmlns:ahyp="http://schemas.microsoft.com/office/drawing/2018/hyperlinkcolor" val="tx"/>
                    </a:ext>
                  </a:extLst>
                </a:hlinkClick>
              </a:rPr>
              <a:t>Pa. O.C. Rule 15.22</a:t>
            </a:r>
            <a:r>
              <a:rPr lang="en-US" dirty="0"/>
              <a:t>.</a:t>
            </a:r>
          </a:p>
          <a:p>
            <a:pPr lvl="1"/>
            <a:r>
              <a:rPr lang="en-US" dirty="0"/>
              <a:t>Adoption records are permanently sealed.</a:t>
            </a:r>
          </a:p>
          <a:p>
            <a:pPr lvl="1"/>
            <a:r>
              <a:rPr lang="en-US" dirty="0"/>
              <a:t>Protecting privacy of the adoptee, birth parents, and adoptive parents.</a:t>
            </a:r>
          </a:p>
          <a:p>
            <a:pPr lvl="0"/>
            <a:r>
              <a:rPr lang="en-US" dirty="0"/>
              <a:t>Presumption of public access under the Right-to-Know Law does not apply to these records. </a:t>
            </a:r>
          </a:p>
          <a:p>
            <a:r>
              <a:rPr lang="en-US" dirty="0"/>
              <a:t>Pennsylvania Adoption Act overrides standard open-records laws. The Clerk of the Orphans' Court is the legal custodian of these records and cannot show them to anyone—even the parties involved—without following a strict legal matching or petition system. </a:t>
            </a:r>
          </a:p>
          <a:p>
            <a:endParaRPr lang="en-US" dirty="0"/>
          </a:p>
        </p:txBody>
      </p:sp>
    </p:spTree>
    <p:extLst>
      <p:ext uri="{BB962C8B-B14F-4D97-AF65-F5344CB8AC3E}">
        <p14:creationId xmlns:p14="http://schemas.microsoft.com/office/powerpoint/2010/main" val="2382337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8766C-0854-5ECE-3FF7-9E711C84BA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CF5E9-8F57-2F20-2C99-AF7BD408F5C2}"/>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0029DF5F-796F-6FDA-897C-76DD934E81A2}"/>
              </a:ext>
            </a:extLst>
          </p:cNvPr>
          <p:cNvSpPr>
            <a:spLocks noGrp="1"/>
          </p:cNvSpPr>
          <p:nvPr>
            <p:ph idx="1"/>
          </p:nvPr>
        </p:nvSpPr>
        <p:spPr/>
        <p:txBody>
          <a:bodyPr>
            <a:normAutofit fontScale="92500" lnSpcReduction="10000"/>
          </a:bodyPr>
          <a:lstStyle/>
          <a:p>
            <a:r>
              <a:rPr lang="en-US" dirty="0"/>
              <a:t>The Pennsylvania Adoption Act overrides standard open-records laws. The Clerk of the Orphans' Court is the legal custodian of these records and cannot show them to anyone—even the parties involved—without following a strict legal matching or petition system</a:t>
            </a:r>
          </a:p>
          <a:p>
            <a:pPr lvl="0"/>
            <a:r>
              <a:rPr lang="en-US" b="1" dirty="0"/>
              <a:t>Statutory Authority:</a:t>
            </a:r>
            <a:r>
              <a:rPr lang="en-US" dirty="0"/>
              <a:t> 23 </a:t>
            </a:r>
            <a:r>
              <a:rPr lang="en-US" dirty="0" err="1"/>
              <a:t>Pa.C.S</a:t>
            </a:r>
            <a:r>
              <a:rPr lang="en-US" dirty="0"/>
              <a:t>. § 2905 &amp; </a:t>
            </a:r>
            <a:r>
              <a:rPr lang="en-US" dirty="0">
                <a:hlinkClick r:id="rId2">
                  <a:extLst>
                    <a:ext uri="{A12FA001-AC4F-418D-AE19-62706E023703}">
                      <ahyp:hlinkClr xmlns:ahyp="http://schemas.microsoft.com/office/drawing/2018/hyperlinkcolor" val="tx"/>
                    </a:ext>
                  </a:extLst>
                </a:hlinkClick>
              </a:rPr>
              <a:t>Pa. O.C. Rule 15.22</a:t>
            </a:r>
            <a:r>
              <a:rPr lang="en-US" dirty="0"/>
              <a:t>.</a:t>
            </a:r>
          </a:p>
          <a:p>
            <a:pPr lvl="0"/>
            <a:r>
              <a:rPr lang="en-US" dirty="0"/>
              <a:t>Adoption records are permanently sealed.</a:t>
            </a:r>
          </a:p>
          <a:p>
            <a:pPr lvl="0"/>
            <a:r>
              <a:rPr lang="en-US" dirty="0"/>
              <a:t>Protecting privacy of the adoptee, birth parents, and adoptive parents.</a:t>
            </a:r>
          </a:p>
          <a:p>
            <a:pPr lvl="0"/>
            <a:r>
              <a:rPr lang="en-US" dirty="0"/>
              <a:t>Presumption of public access under the Right-to-Know Law does not apply to these records. </a:t>
            </a:r>
          </a:p>
          <a:p>
            <a:r>
              <a:rPr lang="en-US" dirty="0"/>
              <a:t>adoption records are not public</a:t>
            </a:r>
          </a:p>
        </p:txBody>
      </p:sp>
    </p:spTree>
    <p:extLst>
      <p:ext uri="{BB962C8B-B14F-4D97-AF65-F5344CB8AC3E}">
        <p14:creationId xmlns:p14="http://schemas.microsoft.com/office/powerpoint/2010/main" val="1698569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9FCF5-8C0D-E17D-2012-9606709D18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C8B2A3-8C71-E2F7-AF08-8D700AB306EF}"/>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13606F56-D930-0CFE-3DFA-00A4B3F80FF4}"/>
              </a:ext>
            </a:extLst>
          </p:cNvPr>
          <p:cNvSpPr>
            <a:spLocks noGrp="1"/>
          </p:cNvSpPr>
          <p:nvPr>
            <p:ph idx="1"/>
          </p:nvPr>
        </p:nvSpPr>
        <p:spPr/>
        <p:txBody>
          <a:bodyPr>
            <a:normAutofit/>
          </a:bodyPr>
          <a:lstStyle/>
          <a:p>
            <a:r>
              <a:rPr lang="en-US" dirty="0"/>
              <a:t>Non-identifying information is easier to retrieve; identifying data requires mutual consent or judicial clearance. </a:t>
            </a:r>
          </a:p>
          <a:p>
            <a:r>
              <a:rPr lang="en-US" dirty="0"/>
              <a:t>Non-identifying information includes social histories and crucial genetic medical data. Identifying details reveal identities. The administrative steps required of the Clerk change dramatically depending on which type is requested. </a:t>
            </a:r>
            <a:endParaRPr lang="en-US" b="1" dirty="0"/>
          </a:p>
          <a:p>
            <a:pPr lvl="1"/>
            <a:r>
              <a:rPr lang="en-US" b="1" dirty="0"/>
              <a:t>Non-Identifying Data:</a:t>
            </a:r>
            <a:r>
              <a:rPr lang="en-US" dirty="0"/>
              <a:t> Medical history, social background, age of birth parents at adoption, general health data.</a:t>
            </a:r>
          </a:p>
          <a:p>
            <a:pPr lvl="1"/>
            <a:r>
              <a:rPr lang="en-US" b="1" dirty="0"/>
              <a:t>Identifying Data:</a:t>
            </a:r>
            <a:r>
              <a:rPr lang="en-US" dirty="0"/>
              <a:t> Real names, dates of birth, addresses, original birth certificate details.</a:t>
            </a:r>
          </a:p>
          <a:p>
            <a:endParaRPr lang="en-US" dirty="0"/>
          </a:p>
        </p:txBody>
      </p:sp>
    </p:spTree>
    <p:extLst>
      <p:ext uri="{BB962C8B-B14F-4D97-AF65-F5344CB8AC3E}">
        <p14:creationId xmlns:p14="http://schemas.microsoft.com/office/powerpoint/2010/main" val="1116135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79699-4765-2416-71D7-E5D60705B4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D6BC63-74E3-E658-A18F-72DF07999A9C}"/>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B9CA0D83-8519-A15C-D34C-15A11A80B1FB}"/>
              </a:ext>
            </a:extLst>
          </p:cNvPr>
          <p:cNvSpPr>
            <a:spLocks noGrp="1"/>
          </p:cNvSpPr>
          <p:nvPr>
            <p:ph idx="1"/>
          </p:nvPr>
        </p:nvSpPr>
        <p:spPr/>
        <p:txBody>
          <a:bodyPr>
            <a:normAutofit/>
          </a:bodyPr>
          <a:lstStyle/>
          <a:p>
            <a:pPr marL="0" indent="0">
              <a:buNone/>
            </a:pPr>
            <a:r>
              <a:rPr lang="en-US" sz="3600" dirty="0"/>
              <a:t>Petition filed under Pa. O.C. Rule 15.22.</a:t>
            </a:r>
          </a:p>
          <a:p>
            <a:pPr lvl="1"/>
            <a:r>
              <a:rPr lang="en-US" sz="3600" dirty="0"/>
              <a:t>Required Items: Full current contact information, known adoption facts, and a government-issued photo ID.</a:t>
            </a:r>
          </a:p>
          <a:p>
            <a:pPr lvl="1"/>
            <a:r>
              <a:rPr lang="en-US" sz="3600" dirty="0"/>
              <a:t>Payment of filing fee.</a:t>
            </a:r>
          </a:p>
          <a:p>
            <a:pPr lvl="1"/>
            <a:r>
              <a:rPr lang="en-US" sz="3600" dirty="0"/>
              <a:t>Many counties now process this strictly via mail or secure virtual portals. </a:t>
            </a:r>
          </a:p>
          <a:p>
            <a:endParaRPr lang="en-US" dirty="0"/>
          </a:p>
        </p:txBody>
      </p:sp>
    </p:spTree>
    <p:extLst>
      <p:ext uri="{BB962C8B-B14F-4D97-AF65-F5344CB8AC3E}">
        <p14:creationId xmlns:p14="http://schemas.microsoft.com/office/powerpoint/2010/main" val="3585731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1E2F-423E-AA81-DDCE-C1AB74E31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4E3543-28B1-7FE3-D9C5-CB759DF00288}"/>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69C4FCFE-1C35-9B87-8B2B-40DD9E3449C9}"/>
              </a:ext>
            </a:extLst>
          </p:cNvPr>
          <p:cNvSpPr>
            <a:spLocks noGrp="1"/>
          </p:cNvSpPr>
          <p:nvPr>
            <p:ph idx="1"/>
          </p:nvPr>
        </p:nvSpPr>
        <p:spPr/>
        <p:txBody>
          <a:bodyPr>
            <a:normAutofit lnSpcReduction="10000"/>
          </a:bodyPr>
          <a:lstStyle/>
          <a:p>
            <a:pPr marL="457200" lvl="1" indent="0">
              <a:buNone/>
            </a:pPr>
            <a:r>
              <a:rPr lang="en-US" b="1" dirty="0"/>
              <a:t>The Clerk’s Search of Local Files</a:t>
            </a:r>
          </a:p>
          <a:p>
            <a:pPr lvl="1"/>
            <a:r>
              <a:rPr lang="en-US" dirty="0"/>
              <a:t>Clerk pulls the physical or digitized confidential adoption file.</a:t>
            </a:r>
          </a:p>
          <a:p>
            <a:pPr lvl="1"/>
            <a:r>
              <a:rPr lang="en-US" dirty="0"/>
              <a:t>Reviewing for existing Waivers of Confidentiality or Contact Preferences.</a:t>
            </a:r>
          </a:p>
          <a:p>
            <a:pPr lvl="1"/>
            <a:r>
              <a:rPr lang="en-US" dirty="0"/>
              <a:t>Checking if the biological parents previously authorized the release of identifying information. </a:t>
            </a:r>
          </a:p>
          <a:p>
            <a:r>
              <a:rPr lang="en-US" dirty="0"/>
              <a:t>Once the petition is docketed, the Clerk reviews the sealed adoption packet. </a:t>
            </a:r>
          </a:p>
          <a:p>
            <a:r>
              <a:rPr lang="en-US" dirty="0"/>
              <a:t>The Clerk is searching for any historical footprints, such as a birth parent filing an updated medical history or a signed waiver of confidentiality. If a valid consent form is already in the file, the administrative path is much faster. </a:t>
            </a:r>
          </a:p>
        </p:txBody>
      </p:sp>
    </p:spTree>
    <p:extLst>
      <p:ext uri="{BB962C8B-B14F-4D97-AF65-F5344CB8AC3E}">
        <p14:creationId xmlns:p14="http://schemas.microsoft.com/office/powerpoint/2010/main" val="824959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7A0DC-C3AF-5E1F-0988-EE70CF51AF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3C6AD-FA9F-B316-326C-D2BC904BDE36}"/>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08BD3AD4-73CB-4BC8-5FB8-4D03C614CEDB}"/>
              </a:ext>
            </a:extLst>
          </p:cNvPr>
          <p:cNvSpPr>
            <a:spLocks noGrp="1"/>
          </p:cNvSpPr>
          <p:nvPr>
            <p:ph idx="1"/>
          </p:nvPr>
        </p:nvSpPr>
        <p:spPr/>
        <p:txBody>
          <a:bodyPr>
            <a:normAutofit/>
          </a:bodyPr>
          <a:lstStyle/>
          <a:p>
            <a:pPr lvl="1"/>
            <a:r>
              <a:rPr lang="en-US" sz="3600" dirty="0"/>
              <a:t>Cross-referencing the </a:t>
            </a:r>
            <a:r>
              <a:rPr lang="en-US" sz="3600" dirty="0">
                <a:hlinkClick r:id="rId2">
                  <a:extLst>
                    <a:ext uri="{A12FA001-AC4F-418D-AE19-62706E023703}">
                      <ahyp:hlinkClr xmlns:ahyp="http://schemas.microsoft.com/office/drawing/2018/hyperlinkcolor" val="tx"/>
                    </a:ext>
                  </a:extLst>
                </a:hlinkClick>
              </a:rPr>
              <a:t>Pennsylvania Adoption Information Registry (PAIR)</a:t>
            </a:r>
            <a:r>
              <a:rPr lang="en-US" sz="3600" dirty="0"/>
              <a:t>.</a:t>
            </a:r>
          </a:p>
          <a:p>
            <a:pPr lvl="1"/>
            <a:r>
              <a:rPr lang="en-US" sz="3600" dirty="0"/>
              <a:t>PAIR coordinates statewide medical, social, and identity consent data.</a:t>
            </a:r>
          </a:p>
          <a:p>
            <a:pPr lvl="1"/>
            <a:r>
              <a:rPr lang="en-US" sz="3600" dirty="0"/>
              <a:t>If a match or statutory authorization is verified, the Clerk can release matching details permitted under the registry's status. </a:t>
            </a:r>
          </a:p>
        </p:txBody>
      </p:sp>
    </p:spTree>
    <p:extLst>
      <p:ext uri="{BB962C8B-B14F-4D97-AF65-F5344CB8AC3E}">
        <p14:creationId xmlns:p14="http://schemas.microsoft.com/office/powerpoint/2010/main" val="1251023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83DC8-A9BE-22EA-9DD5-680895F45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BAD1A-C5EC-974D-AFFA-962B3588E0E6}"/>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E30F31F0-366F-981B-E7AF-DDA393951D9E}"/>
              </a:ext>
            </a:extLst>
          </p:cNvPr>
          <p:cNvSpPr>
            <a:spLocks noGrp="1"/>
          </p:cNvSpPr>
          <p:nvPr>
            <p:ph idx="1"/>
          </p:nvPr>
        </p:nvSpPr>
        <p:spPr/>
        <p:txBody>
          <a:bodyPr>
            <a:noAutofit/>
          </a:bodyPr>
          <a:lstStyle/>
          <a:p>
            <a:pPr marL="0" indent="0">
              <a:buNone/>
            </a:pPr>
            <a:r>
              <a:rPr lang="en-US" sz="3200" b="1" dirty="0"/>
              <a:t>The Appointment of an Authorized Intermediary</a:t>
            </a:r>
          </a:p>
          <a:p>
            <a:pPr lvl="1"/>
            <a:r>
              <a:rPr lang="en-US" sz="3200" dirty="0"/>
              <a:t>If no consent forms exist, the Clerk routes the petition to an Orphans' Court Judge.</a:t>
            </a:r>
          </a:p>
          <a:p>
            <a:pPr lvl="1"/>
            <a:r>
              <a:rPr lang="en-US" sz="3200" dirty="0"/>
              <a:t>The Court appoints an Authorized Representative / Intermediary.</a:t>
            </a:r>
          </a:p>
          <a:p>
            <a:pPr lvl="1"/>
            <a:r>
              <a:rPr lang="en-US" sz="3200" dirty="0"/>
              <a:t>Must be a trained social worker, agency, or court employee.</a:t>
            </a:r>
          </a:p>
          <a:p>
            <a:pPr lvl="1"/>
            <a:r>
              <a:rPr lang="en-US" sz="3200" dirty="0"/>
              <a:t>Duties: Discretely locate the birth parents to request consent. </a:t>
            </a:r>
          </a:p>
        </p:txBody>
      </p:sp>
    </p:spTree>
    <p:extLst>
      <p:ext uri="{BB962C8B-B14F-4D97-AF65-F5344CB8AC3E}">
        <p14:creationId xmlns:p14="http://schemas.microsoft.com/office/powerpoint/2010/main" val="283466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49691-D37A-FE9A-F1B8-2229EFAC79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10D998-D853-672F-1D8C-A9C0E1F4CB0A}"/>
              </a:ext>
            </a:extLst>
          </p:cNvPr>
          <p:cNvSpPr>
            <a:spLocks noGrp="1"/>
          </p:cNvSpPr>
          <p:nvPr>
            <p:ph type="title"/>
          </p:nvPr>
        </p:nvSpPr>
        <p:spPr/>
        <p:txBody>
          <a:bodyPr/>
          <a:lstStyle/>
          <a:p>
            <a:r>
              <a:rPr lang="en-US" dirty="0"/>
              <a:t>Office Space</a:t>
            </a:r>
          </a:p>
        </p:txBody>
      </p:sp>
      <p:sp>
        <p:nvSpPr>
          <p:cNvPr id="3" name="Content Placeholder 2">
            <a:extLst>
              <a:ext uri="{FF2B5EF4-FFF2-40B4-BE49-F238E27FC236}">
                <a16:creationId xmlns:a16="http://schemas.microsoft.com/office/drawing/2014/main" id="{F5F6260E-283F-397D-DD43-10C3E5E3540B}"/>
              </a:ext>
            </a:extLst>
          </p:cNvPr>
          <p:cNvSpPr>
            <a:spLocks noGrp="1"/>
          </p:cNvSpPr>
          <p:nvPr>
            <p:ph idx="1"/>
          </p:nvPr>
        </p:nvSpPr>
        <p:spPr/>
        <p:txBody>
          <a:bodyPr>
            <a:normAutofit/>
          </a:bodyPr>
          <a:lstStyle/>
          <a:p>
            <a:r>
              <a:rPr lang="en-US" dirty="0"/>
              <a:t>According to </a:t>
            </a:r>
            <a:r>
              <a:rPr lang="en-US" dirty="0">
                <a:hlinkClick r:id="rId2">
                  <a:extLst>
                    <a:ext uri="{A12FA001-AC4F-418D-AE19-62706E023703}">
                      <ahyp:hlinkClr xmlns:ahyp="http://schemas.microsoft.com/office/drawing/2018/hyperlinkcolor" val="tx"/>
                    </a:ext>
                  </a:extLst>
                </a:hlinkClick>
              </a:rPr>
              <a:t>16 Pa. C.S.A. § 12305</a:t>
            </a:r>
            <a:r>
              <a:rPr lang="en-US" dirty="0"/>
              <a:t>, the County Commissioners are legally obligated to furnish the Register of Wills with adequate office space and administrative room to properly execute their statutory duties. </a:t>
            </a:r>
          </a:p>
          <a:p>
            <a:r>
              <a:rPr lang="en-US" b="1" dirty="0"/>
              <a:t>The Rule:</a:t>
            </a:r>
            <a:r>
              <a:rPr lang="en-US" dirty="0"/>
              <a:t> The law dictates that "The county commissioners shall, </a:t>
            </a:r>
            <a:r>
              <a:rPr lang="en-US" b="1" dirty="0"/>
              <a:t>after consultation with an officer</a:t>
            </a:r>
            <a:r>
              <a:rPr lang="en-US" dirty="0"/>
              <a:t>, furnish each officer with an office and additional space... sufficient to perform the duties of the office."</a:t>
            </a:r>
          </a:p>
          <a:p>
            <a:r>
              <a:rPr lang="en-US" b="1" dirty="0"/>
              <a:t>Location Standard:</a:t>
            </a:r>
            <a:r>
              <a:rPr lang="en-US" dirty="0"/>
              <a:t> This primary facility and all public records/papers must be located at the designated county seat. </a:t>
            </a:r>
          </a:p>
          <a:p>
            <a:endParaRPr lang="en-US" dirty="0"/>
          </a:p>
        </p:txBody>
      </p:sp>
    </p:spTree>
    <p:extLst>
      <p:ext uri="{BB962C8B-B14F-4D97-AF65-F5344CB8AC3E}">
        <p14:creationId xmlns:p14="http://schemas.microsoft.com/office/powerpoint/2010/main" val="261560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2F666-B1A0-4F98-8B61-376D5E26BE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6A0795-22EE-785F-08A9-842B2C309F30}"/>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F053BBEF-4EC1-36B0-0580-15BBE346A7F6}"/>
              </a:ext>
            </a:extLst>
          </p:cNvPr>
          <p:cNvSpPr>
            <a:spLocks noGrp="1"/>
          </p:cNvSpPr>
          <p:nvPr>
            <p:ph idx="1"/>
          </p:nvPr>
        </p:nvSpPr>
        <p:spPr/>
        <p:txBody>
          <a:bodyPr>
            <a:normAutofit/>
          </a:bodyPr>
          <a:lstStyle/>
          <a:p>
            <a:r>
              <a:rPr lang="en-US" b="1" dirty="0"/>
              <a:t>Judicial Determination &amp; Redaction</a:t>
            </a:r>
          </a:p>
          <a:p>
            <a:pPr lvl="1"/>
            <a:r>
              <a:rPr lang="en-US" sz="2800" b="1" dirty="0"/>
              <a:t>Judicial Review:</a:t>
            </a:r>
            <a:r>
              <a:rPr lang="en-US" sz="2800" dirty="0"/>
              <a:t> If an intermediary cannot find the birth parents or if they are deceased, the Judge reviews the "good cause" merits (e.g., severe medical necessity).</a:t>
            </a:r>
          </a:p>
          <a:p>
            <a:pPr lvl="1"/>
            <a:r>
              <a:rPr lang="en-US" sz="2800" b="1" dirty="0"/>
              <a:t>The Redaction Mandate:</a:t>
            </a:r>
            <a:r>
              <a:rPr lang="en-US" sz="2800" dirty="0"/>
              <a:t> The Clerk executes the Judge’s final decree.</a:t>
            </a:r>
          </a:p>
          <a:p>
            <a:pPr lvl="1"/>
            <a:r>
              <a:rPr lang="en-US" sz="2800" b="1" dirty="0"/>
              <a:t>Photocopy Rules:</a:t>
            </a:r>
            <a:r>
              <a:rPr lang="en-US" sz="2800" dirty="0"/>
              <a:t> The Clerk must meticulously redact all unapproved identifying information before handing over any paperwork. </a:t>
            </a:r>
          </a:p>
        </p:txBody>
      </p:sp>
    </p:spTree>
    <p:extLst>
      <p:ext uri="{BB962C8B-B14F-4D97-AF65-F5344CB8AC3E}">
        <p14:creationId xmlns:p14="http://schemas.microsoft.com/office/powerpoint/2010/main" val="316276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8A256-1967-A19D-D92A-20836FFC9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369E36-55C6-F76A-DC80-98C5FC06C40B}"/>
              </a:ext>
            </a:extLst>
          </p:cNvPr>
          <p:cNvSpPr>
            <a:spLocks noGrp="1"/>
          </p:cNvSpPr>
          <p:nvPr>
            <p:ph type="title"/>
          </p:nvPr>
        </p:nvSpPr>
        <p:spPr/>
        <p:txBody>
          <a:bodyPr/>
          <a:lstStyle/>
          <a:p>
            <a:r>
              <a:rPr lang="en-US" dirty="0"/>
              <a:t>Confidential Records</a:t>
            </a:r>
          </a:p>
        </p:txBody>
      </p:sp>
      <p:sp>
        <p:nvSpPr>
          <p:cNvPr id="3" name="Content Placeholder 2">
            <a:extLst>
              <a:ext uri="{FF2B5EF4-FFF2-40B4-BE49-F238E27FC236}">
                <a16:creationId xmlns:a16="http://schemas.microsoft.com/office/drawing/2014/main" id="{35BAD7FE-7714-3678-FFD4-E8860938E3DF}"/>
              </a:ext>
            </a:extLst>
          </p:cNvPr>
          <p:cNvSpPr>
            <a:spLocks noGrp="1"/>
          </p:cNvSpPr>
          <p:nvPr>
            <p:ph idx="1"/>
          </p:nvPr>
        </p:nvSpPr>
        <p:spPr/>
        <p:txBody>
          <a:bodyPr>
            <a:normAutofit/>
          </a:bodyPr>
          <a:lstStyle/>
          <a:p>
            <a:pPr marL="0" indent="0">
              <a:buNone/>
            </a:pPr>
            <a:r>
              <a:rPr lang="en-US" sz="3200" b="1" dirty="0"/>
              <a:t>Summary Timeline of the Process</a:t>
            </a:r>
          </a:p>
          <a:p>
            <a:pPr lvl="1"/>
            <a:r>
              <a:rPr lang="en-US" sz="3200" b="1" dirty="0"/>
              <a:t>Day 1:</a:t>
            </a:r>
            <a:r>
              <a:rPr lang="en-US" sz="3200" dirty="0"/>
              <a:t> Application and fee submitted to the Clerk.</a:t>
            </a:r>
          </a:p>
          <a:p>
            <a:pPr lvl="1"/>
            <a:r>
              <a:rPr lang="en-US" sz="3200" b="1" dirty="0"/>
              <a:t>Within 30 Days:</a:t>
            </a:r>
            <a:r>
              <a:rPr lang="en-US" sz="3200" dirty="0"/>
              <a:t> Initial search of files and PAIR registry.</a:t>
            </a:r>
          </a:p>
          <a:p>
            <a:pPr lvl="1"/>
            <a:r>
              <a:rPr lang="en-US" sz="3200" b="1" dirty="0"/>
              <a:t>Up to 120 Days:</a:t>
            </a:r>
            <a:r>
              <a:rPr lang="en-US" sz="3200" dirty="0"/>
              <a:t> Intermediary search window and judicial review if required.</a:t>
            </a:r>
          </a:p>
          <a:p>
            <a:pPr lvl="1"/>
            <a:r>
              <a:rPr lang="en-US" sz="3200" b="1" dirty="0"/>
              <a:t>Final Action:</a:t>
            </a:r>
            <a:r>
              <a:rPr lang="en-US" sz="3200" dirty="0"/>
              <a:t> Redaction, certified delivery, and re-sealing of records. </a:t>
            </a:r>
          </a:p>
        </p:txBody>
      </p:sp>
    </p:spTree>
    <p:extLst>
      <p:ext uri="{BB962C8B-B14F-4D97-AF65-F5344CB8AC3E}">
        <p14:creationId xmlns:p14="http://schemas.microsoft.com/office/powerpoint/2010/main" val="177811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098AF-5CF5-A6C0-26B2-FA3D056B45D0}"/>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1723158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88ADC-1EF6-CF6D-DB81-F5EACEA1478D}"/>
              </a:ext>
            </a:extLst>
          </p:cNvPr>
          <p:cNvSpPr>
            <a:spLocks noGrp="1"/>
          </p:cNvSpPr>
          <p:nvPr>
            <p:ph type="title"/>
          </p:nvPr>
        </p:nvSpPr>
        <p:spPr>
          <a:xfrm>
            <a:off x="838200" y="409575"/>
            <a:ext cx="10515600" cy="952500"/>
          </a:xfrm>
        </p:spPr>
        <p:txBody>
          <a:bodyPr>
            <a:normAutofit/>
          </a:bodyPr>
          <a:lstStyle/>
          <a:p>
            <a:r>
              <a:rPr lang="en-US" dirty="0"/>
              <a:t>THANK YOU!</a:t>
            </a:r>
            <a:endParaRPr lang="en-US" sz="4400" dirty="0"/>
          </a:p>
        </p:txBody>
      </p:sp>
      <p:pic>
        <p:nvPicPr>
          <p:cNvPr id="5" name="Picture 4" descr="A person in a suit&#10;&#10;Description automatically generated">
            <a:extLst>
              <a:ext uri="{FF2B5EF4-FFF2-40B4-BE49-F238E27FC236}">
                <a16:creationId xmlns:a16="http://schemas.microsoft.com/office/drawing/2014/main" id="{8022017D-CD04-0DDB-EB6B-87BC3C3F2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925" y="1619250"/>
            <a:ext cx="3349662" cy="3349662"/>
          </a:xfrm>
          <a:prstGeom prst="rect">
            <a:avLst/>
          </a:prstGeom>
        </p:spPr>
      </p:pic>
      <p:sp>
        <p:nvSpPr>
          <p:cNvPr id="7" name="TextBox 6">
            <a:extLst>
              <a:ext uri="{FF2B5EF4-FFF2-40B4-BE49-F238E27FC236}">
                <a16:creationId xmlns:a16="http://schemas.microsoft.com/office/drawing/2014/main" id="{34CD5530-A84A-00A8-FC7C-D4C790813FA8}"/>
              </a:ext>
            </a:extLst>
          </p:cNvPr>
          <p:cNvSpPr txBox="1"/>
          <p:nvPr/>
        </p:nvSpPr>
        <p:spPr>
          <a:xfrm>
            <a:off x="4381465" y="3048684"/>
            <a:ext cx="6096000" cy="2369880"/>
          </a:xfrm>
          <a:prstGeom prst="rect">
            <a:avLst/>
          </a:prstGeom>
          <a:noFill/>
        </p:spPr>
        <p:txBody>
          <a:bodyPr wrap="square">
            <a:spAutoFit/>
          </a:bodyPr>
          <a:lstStyle/>
          <a:p>
            <a:pPr algn="l"/>
            <a:r>
              <a:rPr lang="en-US" sz="2800" b="1" i="0" dirty="0">
                <a:solidFill>
                  <a:srgbClr val="79011A"/>
                </a:solidFill>
                <a:effectLst/>
                <a:latin typeface="Helvetica" panose="020B0604020202020204" pitchFamily="34" charset="0"/>
                <a:cs typeface="Helvetica" panose="020B0604020202020204" pitchFamily="34" charset="0"/>
              </a:rPr>
              <a:t>Alex E. Snyder, Esq.</a:t>
            </a:r>
          </a:p>
          <a:p>
            <a:pPr algn="l"/>
            <a:r>
              <a:rPr lang="en-US" sz="2400" b="1" i="1" dirty="0">
                <a:solidFill>
                  <a:srgbClr val="000000"/>
                </a:solidFill>
                <a:latin typeface="Helvetica" panose="020B0604020202020204" pitchFamily="34" charset="0"/>
                <a:cs typeface="Helvetica" panose="020B0604020202020204" pitchFamily="34" charset="0"/>
              </a:rPr>
              <a:t>Partner, Barley Snyder</a:t>
            </a:r>
          </a:p>
          <a:p>
            <a:pPr algn="l"/>
            <a:endParaRPr lang="en-US" sz="2400" b="1" i="0" dirty="0">
              <a:solidFill>
                <a:srgbClr val="000000"/>
              </a:solidFill>
              <a:effectLst/>
              <a:latin typeface="Helvetica" panose="020B0604020202020204" pitchFamily="34" charset="0"/>
              <a:cs typeface="Helvetica" panose="020B0604020202020204" pitchFamily="34" charset="0"/>
            </a:endParaRPr>
          </a:p>
          <a:p>
            <a:pPr algn="l"/>
            <a:r>
              <a:rPr lang="en-US" sz="2400" b="1" i="0" dirty="0">
                <a:solidFill>
                  <a:srgbClr val="000000"/>
                </a:solidFill>
                <a:effectLst/>
                <a:latin typeface="Helvetica" panose="020B0604020202020204" pitchFamily="34" charset="0"/>
                <a:cs typeface="Helvetica" panose="020B0604020202020204" pitchFamily="34" charset="0"/>
              </a:rPr>
              <a:t>(717) 852-4975</a:t>
            </a:r>
          </a:p>
          <a:p>
            <a:pPr algn="l"/>
            <a:r>
              <a:rPr lang="en-US" sz="2400" b="1" dirty="0">
                <a:solidFill>
                  <a:srgbClr val="000000"/>
                </a:solidFill>
                <a:latin typeface="Helvetica" panose="020B0604020202020204" pitchFamily="34" charset="0"/>
                <a:cs typeface="Helvetica" panose="020B0604020202020204" pitchFamily="34" charset="0"/>
                <a:hlinkClick r:id="rId3"/>
              </a:rPr>
              <a:t>asnyder@barley.com</a:t>
            </a:r>
            <a:endParaRPr lang="en-US" sz="2400" b="1" dirty="0">
              <a:solidFill>
                <a:srgbClr val="000000"/>
              </a:solidFill>
              <a:latin typeface="Helvetica" panose="020B0604020202020204" pitchFamily="34" charset="0"/>
              <a:cs typeface="Helvetica" panose="020B0604020202020204" pitchFamily="34" charset="0"/>
            </a:endParaRPr>
          </a:p>
          <a:p>
            <a:pPr algn="l"/>
            <a:endParaRPr lang="en-US" sz="2400" b="1" i="0" dirty="0">
              <a:solidFill>
                <a:srgbClr val="000000"/>
              </a:solidFill>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339158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58398-E3B2-14BA-AB35-D0064C7AA6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04123-5463-EDD1-3D26-F2BB8353FCC3}"/>
              </a:ext>
            </a:extLst>
          </p:cNvPr>
          <p:cNvSpPr>
            <a:spLocks noGrp="1"/>
          </p:cNvSpPr>
          <p:nvPr>
            <p:ph type="title"/>
          </p:nvPr>
        </p:nvSpPr>
        <p:spPr>
          <a:xfrm>
            <a:off x="1431133" y="500062"/>
            <a:ext cx="9793357" cy="1325563"/>
          </a:xfrm>
        </p:spPr>
        <p:txBody>
          <a:bodyPr/>
          <a:lstStyle/>
          <a:p>
            <a:r>
              <a:rPr lang="en-US" dirty="0"/>
              <a:t>Satellite/Additional Offices</a:t>
            </a:r>
            <a:br>
              <a:rPr lang="en-US" b="1" dirty="0"/>
            </a:br>
            <a:endParaRPr lang="en-US" dirty="0"/>
          </a:p>
        </p:txBody>
      </p:sp>
      <p:sp>
        <p:nvSpPr>
          <p:cNvPr id="3" name="Content Placeholder 2">
            <a:extLst>
              <a:ext uri="{FF2B5EF4-FFF2-40B4-BE49-F238E27FC236}">
                <a16:creationId xmlns:a16="http://schemas.microsoft.com/office/drawing/2014/main" id="{5A1D844C-0909-428D-93FF-ED8210280837}"/>
              </a:ext>
            </a:extLst>
          </p:cNvPr>
          <p:cNvSpPr>
            <a:spLocks noGrp="1"/>
          </p:cNvSpPr>
          <p:nvPr>
            <p:ph idx="1"/>
          </p:nvPr>
        </p:nvSpPr>
        <p:spPr/>
        <p:txBody>
          <a:bodyPr>
            <a:normAutofit/>
          </a:bodyPr>
          <a:lstStyle/>
          <a:p>
            <a:r>
              <a:rPr lang="en-US" dirty="0"/>
              <a:t>If the County Commissioners want to open an additional branch or satellite office for the Register of Wills outside of the county seat, the requirement upgrades from a mere "consultation" to an explicit dual-approval requirement.</a:t>
            </a:r>
            <a:br>
              <a:rPr lang="en-US" dirty="0"/>
            </a:br>
            <a:r>
              <a:rPr lang="en-US" dirty="0"/>
              <a:t>Under </a:t>
            </a:r>
            <a:r>
              <a:rPr lang="en-US" dirty="0">
                <a:hlinkClick r:id="rId2">
                  <a:extLst>
                    <a:ext uri="{A12FA001-AC4F-418D-AE19-62706E023703}">
                      <ahyp:hlinkClr xmlns:ahyp="http://schemas.microsoft.com/office/drawing/2018/hyperlinkcolor" val="tx"/>
                    </a:ext>
                  </a:extLst>
                </a:hlinkClick>
              </a:rPr>
              <a:t>16 Pa. C.S.A. § 12305(d)(2)</a:t>
            </a:r>
            <a:r>
              <a:rPr lang="en-US" dirty="0"/>
              <a:t>, the commissioners may only furnish space outside the county seat for the Register of Wills with the express approval of: </a:t>
            </a:r>
          </a:p>
          <a:p>
            <a:pPr lvl="1"/>
            <a:r>
              <a:rPr lang="en-US" dirty="0"/>
              <a:t>The </a:t>
            </a:r>
            <a:r>
              <a:rPr lang="en-US" b="1" dirty="0"/>
              <a:t>Register of Wills</a:t>
            </a:r>
            <a:r>
              <a:rPr lang="en-US" dirty="0"/>
              <a:t> themselves.</a:t>
            </a:r>
          </a:p>
          <a:p>
            <a:pPr lvl="1"/>
            <a:r>
              <a:rPr lang="en-US" dirty="0"/>
              <a:t>The </a:t>
            </a:r>
            <a:r>
              <a:rPr lang="en-US" b="1" dirty="0"/>
              <a:t>President Judge</a:t>
            </a:r>
            <a:r>
              <a:rPr lang="en-US" dirty="0"/>
              <a:t> of that county's Court of </a:t>
            </a:r>
            <a:r>
              <a:rPr lang="en-US"/>
              <a:t>Common Pleas</a:t>
            </a:r>
            <a:br>
              <a:rPr lang="en-US" dirty="0"/>
            </a:br>
            <a:endParaRPr lang="en-US" dirty="0"/>
          </a:p>
          <a:p>
            <a:endParaRPr lang="en-US" dirty="0"/>
          </a:p>
        </p:txBody>
      </p:sp>
    </p:spTree>
    <p:extLst>
      <p:ext uri="{BB962C8B-B14F-4D97-AF65-F5344CB8AC3E}">
        <p14:creationId xmlns:p14="http://schemas.microsoft.com/office/powerpoint/2010/main" val="217056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FEEE4-F79E-9F19-BDC5-437199138B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F0B661-12B2-9B89-FB85-FCA6B5F9D848}"/>
              </a:ext>
            </a:extLst>
          </p:cNvPr>
          <p:cNvSpPr>
            <a:spLocks noGrp="1"/>
          </p:cNvSpPr>
          <p:nvPr>
            <p:ph type="title"/>
          </p:nvPr>
        </p:nvSpPr>
        <p:spPr/>
        <p:txBody>
          <a:bodyPr>
            <a:normAutofit/>
          </a:bodyPr>
          <a:lstStyle/>
          <a:p>
            <a:r>
              <a:rPr lang="en-US" sz="4000" dirty="0"/>
              <a:t>Record Retention &amp; Storage Constraints</a:t>
            </a:r>
            <a:br>
              <a:rPr lang="en-US" b="1" dirty="0"/>
            </a:br>
            <a:endParaRPr lang="en-US" dirty="0"/>
          </a:p>
        </p:txBody>
      </p:sp>
      <p:sp>
        <p:nvSpPr>
          <p:cNvPr id="3" name="Content Placeholder 2">
            <a:extLst>
              <a:ext uri="{FF2B5EF4-FFF2-40B4-BE49-F238E27FC236}">
                <a16:creationId xmlns:a16="http://schemas.microsoft.com/office/drawing/2014/main" id="{A72AF23A-58E0-66A4-65A3-AEAD0180F165}"/>
              </a:ext>
            </a:extLst>
          </p:cNvPr>
          <p:cNvSpPr>
            <a:spLocks noGrp="1"/>
          </p:cNvSpPr>
          <p:nvPr>
            <p:ph idx="1"/>
          </p:nvPr>
        </p:nvSpPr>
        <p:spPr/>
        <p:txBody>
          <a:bodyPr>
            <a:normAutofit/>
          </a:bodyPr>
          <a:lstStyle/>
          <a:p>
            <a:r>
              <a:rPr lang="en-US" dirty="0"/>
              <a:t>The consultation and separation of powers also extend heavily into how records are handled. </a:t>
            </a:r>
          </a:p>
          <a:p>
            <a:r>
              <a:rPr lang="en-US" dirty="0"/>
              <a:t>Per the Pennsylvania County Code, no public records belonging to the Register of Wills can be moved or stored outside of the county seat without the direct approval of the Register of Wills. </a:t>
            </a:r>
          </a:p>
          <a:p>
            <a:r>
              <a:rPr lang="en-US" dirty="0"/>
              <a:t>Furthermore, if those records belong to active judicial processes under the court system, the President Judge must also sign off on the storage plan. </a:t>
            </a:r>
          </a:p>
          <a:p>
            <a:pPr marL="0" indent="0">
              <a:buNone/>
            </a:pPr>
            <a:br>
              <a:rPr lang="en-US" dirty="0"/>
            </a:br>
            <a:endParaRPr lang="en-US" dirty="0"/>
          </a:p>
          <a:p>
            <a:endParaRPr lang="en-US" dirty="0"/>
          </a:p>
        </p:txBody>
      </p:sp>
    </p:spTree>
    <p:extLst>
      <p:ext uri="{BB962C8B-B14F-4D97-AF65-F5344CB8AC3E}">
        <p14:creationId xmlns:p14="http://schemas.microsoft.com/office/powerpoint/2010/main" val="2373157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530AA-5926-7F52-19FA-7F44869109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919FAB-A5A5-CC15-369D-8121E34C9083}"/>
              </a:ext>
            </a:extLst>
          </p:cNvPr>
          <p:cNvSpPr>
            <a:spLocks noGrp="1"/>
          </p:cNvSpPr>
          <p:nvPr>
            <p:ph type="title"/>
          </p:nvPr>
        </p:nvSpPr>
        <p:spPr/>
        <p:txBody>
          <a:bodyPr/>
          <a:lstStyle/>
          <a:p>
            <a:r>
              <a:rPr lang="en-US" dirty="0"/>
              <a:t>Consultation</a:t>
            </a:r>
          </a:p>
        </p:txBody>
      </p:sp>
      <p:sp>
        <p:nvSpPr>
          <p:cNvPr id="3" name="Content Placeholder 2">
            <a:extLst>
              <a:ext uri="{FF2B5EF4-FFF2-40B4-BE49-F238E27FC236}">
                <a16:creationId xmlns:a16="http://schemas.microsoft.com/office/drawing/2014/main" id="{D6E0C6E1-BD09-83B7-F246-ED5E2DD42690}"/>
              </a:ext>
            </a:extLst>
          </p:cNvPr>
          <p:cNvSpPr>
            <a:spLocks noGrp="1"/>
          </p:cNvSpPr>
          <p:nvPr>
            <p:ph idx="1"/>
          </p:nvPr>
        </p:nvSpPr>
        <p:spPr/>
        <p:txBody>
          <a:bodyPr>
            <a:normAutofit lnSpcReduction="10000"/>
          </a:bodyPr>
          <a:lstStyle/>
          <a:p>
            <a:r>
              <a:rPr lang="en-US" b="1" dirty="0"/>
              <a:t>Legal and Operational Meaning of "Consultation"</a:t>
            </a:r>
          </a:p>
          <a:p>
            <a:r>
              <a:rPr lang="en-US" dirty="0"/>
              <a:t>In Pennsylvania county governance, the Register of Wills is a row officer elected independently of the Board of Commissioners. This statutory "consultation" requirement acts as a structural check and balance: </a:t>
            </a:r>
          </a:p>
          <a:p>
            <a:pPr lvl="1"/>
            <a:r>
              <a:rPr lang="en-US" b="1" dirty="0"/>
              <a:t>No Unilateral Displacement:</a:t>
            </a:r>
            <a:r>
              <a:rPr lang="en-US" dirty="0"/>
              <a:t> Commissioners cannot unilaterally shrink, relocate, or strip away operational space from the Register of Wills' office without giving the officer a meaningful voice in the decision.</a:t>
            </a:r>
          </a:p>
          <a:p>
            <a:pPr lvl="1"/>
            <a:r>
              <a:rPr lang="en-US" b="1" dirty="0"/>
              <a:t>Adequacy Test:</a:t>
            </a:r>
            <a:r>
              <a:rPr lang="en-US" dirty="0"/>
              <a:t> The space provided must objectively be "sufficient to perform the duties of the office," which includes holding public estate records, collecting inheritance taxes, and administering oaths</a:t>
            </a:r>
            <a:br>
              <a:rPr lang="en-US" dirty="0"/>
            </a:br>
            <a:endParaRPr lang="en-US" dirty="0"/>
          </a:p>
          <a:p>
            <a:endParaRPr lang="en-US" dirty="0"/>
          </a:p>
        </p:txBody>
      </p:sp>
    </p:spTree>
    <p:extLst>
      <p:ext uri="{BB962C8B-B14F-4D97-AF65-F5344CB8AC3E}">
        <p14:creationId xmlns:p14="http://schemas.microsoft.com/office/powerpoint/2010/main" val="1484858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5277F-F73C-F7DA-F315-9F8E6868F3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81A8A3-F0B7-1EA1-6446-61F4572897CA}"/>
              </a:ext>
            </a:extLst>
          </p:cNvPr>
          <p:cNvSpPr>
            <a:spLocks noGrp="1"/>
          </p:cNvSpPr>
          <p:nvPr>
            <p:ph type="title"/>
          </p:nvPr>
        </p:nvSpPr>
        <p:spPr/>
        <p:txBody>
          <a:bodyPr/>
          <a:lstStyle/>
          <a:p>
            <a:r>
              <a:rPr lang="en-US" dirty="0"/>
              <a:t>Lycoming County Case</a:t>
            </a:r>
          </a:p>
        </p:txBody>
      </p:sp>
      <p:sp>
        <p:nvSpPr>
          <p:cNvPr id="3" name="Content Placeholder 2">
            <a:extLst>
              <a:ext uri="{FF2B5EF4-FFF2-40B4-BE49-F238E27FC236}">
                <a16:creationId xmlns:a16="http://schemas.microsoft.com/office/drawing/2014/main" id="{53CF3494-C898-CB25-9F63-A707E63024D1}"/>
              </a:ext>
            </a:extLst>
          </p:cNvPr>
          <p:cNvSpPr>
            <a:spLocks noGrp="1"/>
          </p:cNvSpPr>
          <p:nvPr>
            <p:ph idx="1"/>
          </p:nvPr>
        </p:nvSpPr>
        <p:spPr/>
        <p:txBody>
          <a:bodyPr>
            <a:normAutofit/>
          </a:bodyPr>
          <a:lstStyle/>
          <a:p>
            <a:r>
              <a:rPr lang="en-US" dirty="0"/>
              <a:t>Lycoming Commissioners attempted to move Dave’s office</a:t>
            </a:r>
          </a:p>
          <a:p>
            <a:r>
              <a:rPr lang="en-US" dirty="0"/>
              <a:t>Dave attempted over the course of 18 months to engage in a collaborative process</a:t>
            </a:r>
          </a:p>
          <a:p>
            <a:r>
              <a:rPr lang="en-US" dirty="0"/>
              <a:t>The Commissioners started construction as a way to force his hand</a:t>
            </a:r>
          </a:p>
          <a:p>
            <a:r>
              <a:rPr lang="en-US" dirty="0"/>
              <a:t>Dave attempted mediation, and ultimately filed for injunctive relief</a:t>
            </a:r>
          </a:p>
          <a:p>
            <a:r>
              <a:rPr lang="en-US" dirty="0"/>
              <a:t>Recent decision granted Dave’s claims – required consultation</a:t>
            </a:r>
            <a:br>
              <a:rPr lang="en-US" dirty="0"/>
            </a:br>
            <a:endParaRPr lang="en-US" dirty="0"/>
          </a:p>
          <a:p>
            <a:endParaRPr lang="en-US" dirty="0"/>
          </a:p>
        </p:txBody>
      </p:sp>
    </p:spTree>
    <p:extLst>
      <p:ext uri="{BB962C8B-B14F-4D97-AF65-F5344CB8AC3E}">
        <p14:creationId xmlns:p14="http://schemas.microsoft.com/office/powerpoint/2010/main" val="2228663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A00D3-D8B0-57E6-8088-3FF978E718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12F23-45B2-6015-944C-67EBCFE874DD}"/>
              </a:ext>
            </a:extLst>
          </p:cNvPr>
          <p:cNvSpPr>
            <a:spLocks noGrp="1"/>
          </p:cNvSpPr>
          <p:nvPr>
            <p:ph type="title"/>
          </p:nvPr>
        </p:nvSpPr>
        <p:spPr/>
        <p:txBody>
          <a:bodyPr/>
          <a:lstStyle/>
          <a:p>
            <a:r>
              <a:rPr lang="en-US" dirty="0"/>
              <a:t>Subpoena Power</a:t>
            </a:r>
          </a:p>
        </p:txBody>
      </p:sp>
      <p:sp>
        <p:nvSpPr>
          <p:cNvPr id="3" name="Content Placeholder 2">
            <a:extLst>
              <a:ext uri="{FF2B5EF4-FFF2-40B4-BE49-F238E27FC236}">
                <a16:creationId xmlns:a16="http://schemas.microsoft.com/office/drawing/2014/main" id="{04C9CCD7-3985-ADD5-39F9-852E3568B055}"/>
              </a:ext>
            </a:extLst>
          </p:cNvPr>
          <p:cNvSpPr>
            <a:spLocks noGrp="1"/>
          </p:cNvSpPr>
          <p:nvPr>
            <p:ph idx="1"/>
          </p:nvPr>
        </p:nvSpPr>
        <p:spPr/>
        <p:txBody>
          <a:bodyPr>
            <a:normAutofit fontScale="77500" lnSpcReduction="20000"/>
          </a:bodyPr>
          <a:lstStyle/>
          <a:p>
            <a:r>
              <a:rPr lang="en-US" dirty="0"/>
              <a:t>Judicial conduct board:  Under Article V, Section 18(a)(7) of the Pennsylvania Constitution, the Board holds broad constitutional powers to issue subpoenas. It can compel the production of any documents, books, accounts, and records relevant to a judicial misconduct investigation.</a:t>
            </a:r>
            <a:br>
              <a:rPr lang="en-US" dirty="0"/>
            </a:br>
            <a:r>
              <a:rPr lang="en-US" dirty="0"/>
              <a:t>Federal government:</a:t>
            </a:r>
          </a:p>
          <a:p>
            <a:r>
              <a:rPr lang="en-US" b="1" dirty="0"/>
              <a:t>Federal Civil Courts (Litigation)</a:t>
            </a:r>
          </a:p>
          <a:p>
            <a:r>
              <a:rPr lang="en-US" dirty="0"/>
              <a:t>If the federal government is a party in a federal civil lawsuit (or if a private litigant issues a federal subpoena via a Federal District Court), the power is governed by Rule 45 of the Fed. Rules of Civil Procedure. </a:t>
            </a:r>
          </a:p>
          <a:p>
            <a:pPr lvl="1"/>
            <a:r>
              <a:rPr lang="en-US" sz="2800" dirty="0"/>
              <a:t>Comity and Balancing Tests: Federal courts recognize </a:t>
            </a:r>
            <a:r>
              <a:rPr lang="en-US" dirty="0"/>
              <a:t>"comity"—respect for state court sovereignty. If a federal civil subpoena demands sealed adoption records, a federal judge will weigh the federal government's need for the evidence against the state's profound public policy interest in keeping adoption records confidential. </a:t>
            </a:r>
          </a:p>
          <a:p>
            <a:pPr lvl="1"/>
            <a:r>
              <a:rPr lang="en-US" dirty="0"/>
              <a:t>The Orphans' Court Clerk can file a motion in federal court to quash or modify the subpoena. The federal judge may deny the federal government's request if the information can be obtained elsewhere, or they may issue a strict protective order allowing only an </a:t>
            </a:r>
            <a:r>
              <a:rPr lang="en-US" i="1" dirty="0"/>
              <a:t>in camera</a:t>
            </a:r>
            <a:r>
              <a:rPr lang="en-US" dirty="0"/>
              <a:t> (private) judicial review of the files. </a:t>
            </a:r>
          </a:p>
          <a:p>
            <a:endParaRPr lang="en-US" dirty="0"/>
          </a:p>
        </p:txBody>
      </p:sp>
    </p:spTree>
    <p:extLst>
      <p:ext uri="{BB962C8B-B14F-4D97-AF65-F5344CB8AC3E}">
        <p14:creationId xmlns:p14="http://schemas.microsoft.com/office/powerpoint/2010/main" val="439797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F8774-23F7-FCD8-FA4E-D480472867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DA208-0773-59C2-414E-FA5C50111B94}"/>
              </a:ext>
            </a:extLst>
          </p:cNvPr>
          <p:cNvSpPr>
            <a:spLocks noGrp="1"/>
          </p:cNvSpPr>
          <p:nvPr>
            <p:ph type="title"/>
          </p:nvPr>
        </p:nvSpPr>
        <p:spPr/>
        <p:txBody>
          <a:bodyPr/>
          <a:lstStyle/>
          <a:p>
            <a:r>
              <a:rPr lang="en-US" dirty="0"/>
              <a:t>Subpoena Power</a:t>
            </a:r>
          </a:p>
        </p:txBody>
      </p:sp>
      <p:sp>
        <p:nvSpPr>
          <p:cNvPr id="3" name="Content Placeholder 2">
            <a:extLst>
              <a:ext uri="{FF2B5EF4-FFF2-40B4-BE49-F238E27FC236}">
                <a16:creationId xmlns:a16="http://schemas.microsoft.com/office/drawing/2014/main" id="{8516E851-B8CD-2F56-31CF-479331291A28}"/>
              </a:ext>
            </a:extLst>
          </p:cNvPr>
          <p:cNvSpPr>
            <a:spLocks noGrp="1"/>
          </p:cNvSpPr>
          <p:nvPr>
            <p:ph idx="1"/>
          </p:nvPr>
        </p:nvSpPr>
        <p:spPr/>
        <p:txBody>
          <a:bodyPr>
            <a:normAutofit lnSpcReduction="10000"/>
          </a:bodyPr>
          <a:lstStyle/>
          <a:p>
            <a:pPr marL="0" indent="0">
              <a:buNone/>
            </a:pPr>
            <a:r>
              <a:rPr lang="en-US" b="1" dirty="0"/>
              <a:t>Federal Executive Agencies (Administrative Subpoenas)</a:t>
            </a:r>
          </a:p>
          <a:p>
            <a:r>
              <a:rPr lang="en-US" dirty="0"/>
              <a:t>Federal agencies (like the IRS, FBI, or Department of Health and Human Services) sometimes issue administrative subpoenas.</a:t>
            </a:r>
          </a:p>
          <a:p>
            <a:pPr lvl="1"/>
            <a:r>
              <a:rPr lang="en-US" dirty="0"/>
              <a:t>Administrative subpoenas do not carry the immediate weight of a court order. If an Orphans' Court clerk refuses to comply based on Pennsylvania's strict adoption secrecy laws, the federal agency cannot force compliance on its own.</a:t>
            </a:r>
          </a:p>
          <a:p>
            <a:pPr lvl="1"/>
            <a:r>
              <a:rPr lang="en-US" dirty="0"/>
              <a:t>To compel the clerk to turn over the files, the federal agency must petition a Federal District Court judge to enforce the administrative subpoena. The federal government must then prove the adoption records are directly essential to a legitimate statutory federal investigation. </a:t>
            </a:r>
          </a:p>
          <a:p>
            <a:endParaRPr lang="en-US" dirty="0"/>
          </a:p>
          <a:p>
            <a:endParaRPr lang="en-US" dirty="0"/>
          </a:p>
        </p:txBody>
      </p:sp>
    </p:spTree>
    <p:extLst>
      <p:ext uri="{BB962C8B-B14F-4D97-AF65-F5344CB8AC3E}">
        <p14:creationId xmlns:p14="http://schemas.microsoft.com/office/powerpoint/2010/main" val="2719181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3DA4-D20D-08DC-E7FB-C6015C1CA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9DFB37-9817-1927-3D40-ECDCFE0D1749}"/>
              </a:ext>
            </a:extLst>
          </p:cNvPr>
          <p:cNvSpPr>
            <a:spLocks noGrp="1"/>
          </p:cNvSpPr>
          <p:nvPr>
            <p:ph type="title"/>
          </p:nvPr>
        </p:nvSpPr>
        <p:spPr/>
        <p:txBody>
          <a:bodyPr/>
          <a:lstStyle/>
          <a:p>
            <a:r>
              <a:rPr lang="en-US" dirty="0"/>
              <a:t>President Judge</a:t>
            </a:r>
          </a:p>
        </p:txBody>
      </p:sp>
      <p:sp>
        <p:nvSpPr>
          <p:cNvPr id="3" name="Content Placeholder 2">
            <a:extLst>
              <a:ext uri="{FF2B5EF4-FFF2-40B4-BE49-F238E27FC236}">
                <a16:creationId xmlns:a16="http://schemas.microsoft.com/office/drawing/2014/main" id="{83BFE097-3394-8902-893B-863B87B7D5A9}"/>
              </a:ext>
            </a:extLst>
          </p:cNvPr>
          <p:cNvSpPr>
            <a:spLocks noGrp="1"/>
          </p:cNvSpPr>
          <p:nvPr>
            <p:ph idx="1"/>
          </p:nvPr>
        </p:nvSpPr>
        <p:spPr/>
        <p:txBody>
          <a:bodyPr>
            <a:normAutofit/>
          </a:bodyPr>
          <a:lstStyle/>
          <a:p>
            <a:r>
              <a:rPr lang="en-US" dirty="0"/>
              <a:t>Setting Courthouse rules (but subject to 1620 rights)</a:t>
            </a:r>
          </a:p>
          <a:p>
            <a:r>
              <a:rPr lang="en-US" dirty="0"/>
              <a:t>By state statute (</a:t>
            </a:r>
            <a:r>
              <a:rPr lang="en-US" dirty="0">
                <a:hlinkClick r:id="rId2">
                  <a:extLst>
                    <a:ext uri="{A12FA001-AC4F-418D-AE19-62706E023703}">
                      <ahyp:hlinkClr xmlns:ahyp="http://schemas.microsoft.com/office/drawing/2018/hyperlinkcolor" val="tx"/>
                    </a:ext>
                  </a:extLst>
                </a:hlinkClick>
              </a:rPr>
              <a:t>42 P.S. § 21022.1</a:t>
            </a:r>
            <a:r>
              <a:rPr lang="en-US" dirty="0"/>
              <a:t>), the Register of Wills cannot dictate office fees entirely alone. </a:t>
            </a:r>
          </a:p>
          <a:p>
            <a:r>
              <a:rPr lang="en-US" dirty="0"/>
              <a:t>The Register can only establish, increase, decrease, or eliminate office fees and service charges with the explicit approval of the President Judge. </a:t>
            </a:r>
          </a:p>
          <a:p>
            <a:pPr lvl="1"/>
            <a:r>
              <a:rPr lang="en-US" dirty="0"/>
              <a:t>This requires a signed administrative order from the President Judge to make fee changes legally effective. </a:t>
            </a:r>
          </a:p>
          <a:p>
            <a:pPr lvl="1"/>
            <a:r>
              <a:rPr lang="en-US" dirty="0"/>
              <a:t>Similarly, using specialized technology or automation funds generated by the office requires the President Judge's sign-off</a:t>
            </a:r>
          </a:p>
        </p:txBody>
      </p:sp>
    </p:spTree>
    <p:extLst>
      <p:ext uri="{BB962C8B-B14F-4D97-AF65-F5344CB8AC3E}">
        <p14:creationId xmlns:p14="http://schemas.microsoft.com/office/powerpoint/2010/main" val="400341611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item.xml><?xml version="1.0" encoding="utf-8"?>
<properties xmlns="http://www.imanage.com/work/xmlschema">
  <documentid>BARLEY!20043865.1</documentid>
  <senderid>AXS</senderid>
  <senderemail>AXS@BARLEY.COM</senderemail>
  <lastmodified>2026-07-12T20:19:33.0000000-04:00</lastmodified>
  <database>BARLEY</database>
</properties>
</file>

<file path=docProps/app.xml><?xml version="1.0" encoding="utf-8"?>
<Properties xmlns="http://schemas.openxmlformats.org/officeDocument/2006/extended-properties" xmlns:vt="http://schemas.openxmlformats.org/officeDocument/2006/docPropsVTypes">
  <TotalTime>24899</TotalTime>
  <Words>1758</Words>
  <Application>Microsoft Office PowerPoint</Application>
  <PresentationFormat>Widescreen</PresentationFormat>
  <Paragraphs>131</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Helvetica</vt:lpstr>
      <vt:lpstr>1_Office Theme</vt:lpstr>
      <vt:lpstr>Ethical Issues – Document Confidentiality and Interfacing with Judges and  Officials</vt:lpstr>
      <vt:lpstr>Office Space</vt:lpstr>
      <vt:lpstr>Satellite/Additional Offices </vt:lpstr>
      <vt:lpstr>Record Retention &amp; Storage Constraints </vt:lpstr>
      <vt:lpstr>Consultation</vt:lpstr>
      <vt:lpstr>Lycoming County Case</vt:lpstr>
      <vt:lpstr>Subpoena Power</vt:lpstr>
      <vt:lpstr>Subpoena Power</vt:lpstr>
      <vt:lpstr>President Judge</vt:lpstr>
      <vt:lpstr>Orphans Court</vt:lpstr>
      <vt:lpstr>Orphans Court</vt:lpstr>
      <vt:lpstr>Orphans Court</vt:lpstr>
      <vt:lpstr>Confidential Records</vt:lpstr>
      <vt:lpstr>Confidential Records</vt:lpstr>
      <vt:lpstr>Confidential Records</vt:lpstr>
      <vt:lpstr>Confidential Records</vt:lpstr>
      <vt:lpstr>Confidential Records</vt:lpstr>
      <vt:lpstr>Confidential Records</vt:lpstr>
      <vt:lpstr>Confidential Records</vt:lpstr>
      <vt:lpstr>Confidential Records</vt:lpstr>
      <vt:lpstr>Confidential Records</vt:lpstr>
      <vt:lpstr>QUESTIONS?</vt:lpstr>
      <vt:lpstr>THANK YOU!</vt:lpstr>
    </vt:vector>
  </TitlesOfParts>
  <Company>Barley Snyder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Snyder, Alex</dc:creator>
  <cp:lastModifiedBy>Snyder, Alex</cp:lastModifiedBy>
  <cp:revision>36</cp:revision>
  <dcterms:created xsi:type="dcterms:W3CDTF">2023-07-08T09:52:48Z</dcterms:created>
  <dcterms:modified xsi:type="dcterms:W3CDTF">2026-07-13T00:19:33Z</dcterms:modified>
</cp:coreProperties>
</file>