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11" r:id="rId3"/>
    <p:sldId id="272" r:id="rId4"/>
    <p:sldId id="376" r:id="rId5"/>
    <p:sldId id="380" r:id="rId6"/>
    <p:sldId id="377" r:id="rId7"/>
    <p:sldId id="329" r:id="rId8"/>
    <p:sldId id="375" r:id="rId9"/>
    <p:sldId id="273" r:id="rId10"/>
    <p:sldId id="369" r:id="rId11"/>
    <p:sldId id="379" r:id="rId12"/>
    <p:sldId id="378" r:id="rId13"/>
    <p:sldId id="374" r:id="rId14"/>
    <p:sldId id="381" r:id="rId15"/>
    <p:sldId id="29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56"/>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viewProps" Target="viewProps.xml" Id="rId18"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presProps" Target="presProps.xml" Id="rId1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tableStyles" Target="tableStyle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9.xml" Id="rId10" /><Relationship Type="http://schemas.openxmlformats.org/officeDocument/2006/relationships/theme" Target="theme/theme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customXml" Target="/customXML/item.xml" Id="imanage.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Shape&#10;&#10;Description automatically generated with medium confidence">
            <a:extLst>
              <a:ext uri="{FF2B5EF4-FFF2-40B4-BE49-F238E27FC236}">
                <a16:creationId xmlns:a16="http://schemas.microsoft.com/office/drawing/2014/main" id="{CBC4C7C9-7BC9-0F42-8BA6-A9ED910F0B4D}"/>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682593-D8A9-7640-80A9-B11B6A816A05}"/>
              </a:ext>
            </a:extLst>
          </p:cNvPr>
          <p:cNvSpPr>
            <a:spLocks noGrp="1"/>
          </p:cNvSpPr>
          <p:nvPr>
            <p:ph type="ctrTitle"/>
          </p:nvPr>
        </p:nvSpPr>
        <p:spPr>
          <a:xfrm>
            <a:off x="1524000" y="1122363"/>
            <a:ext cx="9746974" cy="2387600"/>
          </a:xfrm>
        </p:spPr>
        <p:txBody>
          <a:bodyPr anchor="b">
            <a:normAutofit/>
          </a:bodyPr>
          <a:lstStyle>
            <a:lvl1pPr algn="l">
              <a:defRPr sz="5400">
                <a:solidFill>
                  <a:schemeClr val="bg1"/>
                </a:solidFill>
                <a:latin typeface="Helvetica" pitchFamily="2"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916B467-07FD-0440-BC00-78E07E9CEC01}"/>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C938FB8-FE28-D040-9880-1AD4F0AFB804}"/>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7/14/2026</a:t>
            </a:fld>
            <a:endParaRPr lang="en-US" dirty="0"/>
          </a:p>
        </p:txBody>
      </p:sp>
      <p:sp>
        <p:nvSpPr>
          <p:cNvPr id="5" name="Footer Placeholder 4">
            <a:extLst>
              <a:ext uri="{FF2B5EF4-FFF2-40B4-BE49-F238E27FC236}">
                <a16:creationId xmlns:a16="http://schemas.microsoft.com/office/drawing/2014/main" id="{F13EA2C0-0BA2-6E45-BC60-479C01405A38}"/>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BDBE8D3B-FF5A-2F4A-833A-A1273A23DEC4}"/>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7" name="TextBox 6">
            <a:extLst>
              <a:ext uri="{FF2B5EF4-FFF2-40B4-BE49-F238E27FC236}">
                <a16:creationId xmlns:a16="http://schemas.microsoft.com/office/drawing/2014/main" id="{54D373CC-EE2F-1C43-AA74-6E7BE766BE91}"/>
              </a:ext>
            </a:extLst>
          </p:cNvPr>
          <p:cNvSpPr txBox="1"/>
          <p:nvPr/>
        </p:nvSpPr>
        <p:spPr>
          <a:xfrm>
            <a:off x="848139" y="5642272"/>
            <a:ext cx="11039856" cy="246221"/>
          </a:xfrm>
          <a:prstGeom prst="rect">
            <a:avLst/>
          </a:prstGeom>
          <a:noFill/>
        </p:spPr>
        <p:txBody>
          <a:bodyPr wrap="square" rtlCol="0">
            <a:spAutoFit/>
          </a:bodyPr>
          <a:lstStyle/>
          <a:p>
            <a:pPr algn="r"/>
            <a:r>
              <a:rPr lang="en-US" sz="950" b="1" i="0" dirty="0">
                <a:latin typeface="Helvetica" pitchFamily="2" charset="0"/>
              </a:rPr>
              <a:t>LANCASTER  ·  YORK  ·  READING  ·  HARRISBURG  ·  HANOVER  ·  LEBANON  ·  MALVERN  ·  GETTYSBURG  ·  SCHUYLKILL HAVEN  ·  HUNT VALLEY, MD  ·  COLUMBIA, MD </a:t>
            </a:r>
          </a:p>
        </p:txBody>
      </p:sp>
      <p:sp>
        <p:nvSpPr>
          <p:cNvPr id="8" name="TextBox 7">
            <a:extLst>
              <a:ext uri="{FF2B5EF4-FFF2-40B4-BE49-F238E27FC236}">
                <a16:creationId xmlns:a16="http://schemas.microsoft.com/office/drawing/2014/main" id="{DD6FC773-7792-6E49-BE86-BF3E9AE8454F}"/>
              </a:ext>
            </a:extLst>
          </p:cNvPr>
          <p:cNvSpPr txBox="1"/>
          <p:nvPr/>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45950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60442" y="365125"/>
            <a:ext cx="9793357" cy="1325563"/>
          </a:xfrm>
        </p:spPr>
        <p:txBody>
          <a:bodyPr/>
          <a:lstStyle>
            <a:lvl1pPr>
              <a:defRPr>
                <a:solidFill>
                  <a:schemeClr val="bg1"/>
                </a:solidFill>
                <a:latin typeface="Helvetica" pitchFamily="2" charset="0"/>
              </a:defRPr>
            </a:lvl1pPr>
          </a:lstStyle>
          <a:p>
            <a:r>
              <a:rPr lang="en-US"/>
              <a:t>Click to edit Master title style</a:t>
            </a:r>
            <a:endParaRPr/>
          </a:p>
        </p:txBody>
      </p:sp>
      <p:sp>
        <p:nvSpPr>
          <p:cNvPr id="3" name="Content Placeholder 2"/>
          <p:cNvSpPr>
            <a:spLocks noGrp="1"/>
          </p:cNvSpPr>
          <p:nvPr>
            <p:ph idx="1"/>
          </p:nvPr>
        </p:nvSpPr>
        <p:spPr/>
        <p:txBody>
          <a:bodyPr/>
          <a:lstStyle>
            <a:lvl1pPr>
              <a:defRPr b="0" i="0">
                <a:latin typeface="Helvetica" pitchFamily="2" charset="0"/>
              </a:defRPr>
            </a:lvl1pPr>
            <a:lvl2pPr>
              <a:defRPr b="0" i="0">
                <a:latin typeface="Helvetica" pitchFamily="2" charset="0"/>
              </a:defRPr>
            </a:lvl2pPr>
            <a:lvl3pPr>
              <a:defRPr b="0" i="0">
                <a:latin typeface="Helvetica" pitchFamily="2" charset="0"/>
              </a:defRPr>
            </a:lvl3pPr>
            <a:lvl4pPr>
              <a:defRPr b="0" i="0">
                <a:latin typeface="Helvetica" pitchFamily="2" charset="0"/>
              </a:defRPr>
            </a:lvl4pPr>
            <a:lvl5pPr>
              <a:defRPr b="0" i="0">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7/14/2026</a:t>
            </a:fld>
            <a:endParaRPr lang="en-US" dirty="0"/>
          </a:p>
        </p:txBody>
      </p:sp>
      <p:sp>
        <p:nvSpPr>
          <p:cNvPr id="5" name="Footer Placeholder 4"/>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6" name="Slide Number Placeholder 5"/>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7" name="TextBox 6">
            <a:extLst>
              <a:ext uri="{FF2B5EF4-FFF2-40B4-BE49-F238E27FC236}">
                <a16:creationId xmlns:a16="http://schemas.microsoft.com/office/drawing/2014/main" id="{3FA1FE7A-0728-E840-9F80-815692D5CB09}"/>
              </a:ext>
            </a:extLst>
          </p:cNvPr>
          <p:cNvSpPr txBox="1"/>
          <p:nvPr/>
        </p:nvSpPr>
        <p:spPr>
          <a:xfrm>
            <a:off x="8392732" y="6578821"/>
            <a:ext cx="3799268" cy="261610"/>
          </a:xfrm>
          <a:prstGeom prst="rect">
            <a:avLst/>
          </a:prstGeom>
          <a:noFill/>
        </p:spPr>
        <p:txBody>
          <a:bodyPr wrap="square" rtlCol="0">
            <a:spAutoFit/>
          </a:bodyPr>
          <a:lstStyle/>
          <a:p>
            <a:pPr algn="r"/>
            <a:endParaRPr dirty="0"/>
          </a:p>
        </p:txBody>
      </p:sp>
    </p:spTree>
    <p:extLst>
      <p:ext uri="{BB962C8B-B14F-4D97-AF65-F5344CB8AC3E}">
        <p14:creationId xmlns:p14="http://schemas.microsoft.com/office/powerpoint/2010/main" val="2389976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1" name="Picture 10" descr="Shape&#10;&#10;Description automatically generated">
            <a:extLst>
              <a:ext uri="{FF2B5EF4-FFF2-40B4-BE49-F238E27FC236}">
                <a16:creationId xmlns:a16="http://schemas.microsoft.com/office/drawing/2014/main" id="{7C6F06C7-5E41-7341-9D7C-7D04D6E2C72F}"/>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FA8AD7B1-1F83-B64D-A68A-DAE862319363}"/>
              </a:ext>
            </a:extLst>
          </p:cNvPr>
          <p:cNvSpPr>
            <a:spLocks noGrp="1"/>
          </p:cNvSpPr>
          <p:nvPr>
            <p:ph type="title"/>
          </p:nvPr>
        </p:nvSpPr>
        <p:spPr>
          <a:xfrm>
            <a:off x="831850" y="1709738"/>
            <a:ext cx="10515600" cy="2852737"/>
          </a:xfrm>
        </p:spPr>
        <p:txBody>
          <a:bodyPr anchor="b">
            <a:normAutofit/>
          </a:bodyPr>
          <a:lstStyle>
            <a:lvl1pPr>
              <a:defRPr sz="5400">
                <a:latin typeface="Helvetica" pitchFamily="2"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10F87BC-445A-964F-847E-A6C1F2CCF3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BFE45-F500-4F4A-AB74-AEA56A342617}"/>
              </a:ext>
            </a:extLst>
          </p:cNvPr>
          <p:cNvSpPr>
            <a:spLocks noGrp="1"/>
          </p:cNvSpPr>
          <p:nvPr>
            <p:ph type="dt" sz="half" idx="10"/>
          </p:nvPr>
        </p:nvSpPr>
        <p:spPr/>
        <p:txBody>
          <a:bodyPr/>
          <a:lstStyle>
            <a:lvl1pPr>
              <a:defRPr>
                <a:latin typeface="Helvetica" pitchFamily="2" charset="0"/>
              </a:defRPr>
            </a:lvl1pPr>
          </a:lstStyle>
          <a:p>
            <a:fld id="{EAEA01FE-0EA0-7943-A881-60E66D7B7BE5}" type="datetimeFigureOut">
              <a:rPr lang="en-US" smtClean="0"/>
              <a:pPr/>
              <a:t>7/14/2026</a:t>
            </a:fld>
            <a:endParaRPr lang="en-US" dirty="0"/>
          </a:p>
        </p:txBody>
      </p:sp>
      <p:sp>
        <p:nvSpPr>
          <p:cNvPr id="5" name="Footer Placeholder 4">
            <a:extLst>
              <a:ext uri="{FF2B5EF4-FFF2-40B4-BE49-F238E27FC236}">
                <a16:creationId xmlns:a16="http://schemas.microsoft.com/office/drawing/2014/main" id="{7007D10E-AC0D-0443-B497-EE5BED2900CF}"/>
              </a:ext>
            </a:extLst>
          </p:cNvPr>
          <p:cNvSpPr>
            <a:spLocks noGrp="1"/>
          </p:cNvSpPr>
          <p:nvPr>
            <p:ph type="ftr" sz="quarter" idx="11"/>
          </p:nvPr>
        </p:nvSpPr>
        <p:spPr/>
        <p:txBody>
          <a:bodyPr/>
          <a:lstStyle>
            <a:lvl1pPr>
              <a:defRPr>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ABE44915-340C-B14D-8488-E8E8ADD3F3AA}"/>
              </a:ext>
            </a:extLst>
          </p:cNvPr>
          <p:cNvSpPr>
            <a:spLocks noGrp="1"/>
          </p:cNvSpPr>
          <p:nvPr>
            <p:ph type="sldNum" sz="quarter" idx="12"/>
          </p:nvPr>
        </p:nvSpPr>
        <p:spPr/>
        <p:txBody>
          <a:bodyPr/>
          <a:lstStyle>
            <a:lvl1pPr>
              <a:defRPr>
                <a:latin typeface="Helvetica" pitchFamily="2" charset="0"/>
              </a:defRPr>
            </a:lvl1pPr>
          </a:lstStyle>
          <a:p>
            <a:fld id="{D220BF2D-71B4-A043-BE8C-ED3C72EF8804}" type="slidenum">
              <a:rPr lang="en-US" smtClean="0"/>
              <a:pPr/>
              <a:t>‹#›</a:t>
            </a:fld>
            <a:endParaRPr lang="en-US" dirty="0"/>
          </a:p>
        </p:txBody>
      </p:sp>
      <p:sp>
        <p:nvSpPr>
          <p:cNvPr id="9" name="TextBox 8">
            <a:extLst>
              <a:ext uri="{FF2B5EF4-FFF2-40B4-BE49-F238E27FC236}">
                <a16:creationId xmlns:a16="http://schemas.microsoft.com/office/drawing/2014/main" id="{4C274FD2-F55E-4144-A16D-67ABB828F947}"/>
              </a:ext>
            </a:extLst>
          </p:cNvPr>
          <p:cNvSpPr txBox="1"/>
          <p:nvPr/>
        </p:nvSpPr>
        <p:spPr>
          <a:xfrm>
            <a:off x="8392732" y="6578821"/>
            <a:ext cx="3799268" cy="261610"/>
          </a:xfrm>
          <a:prstGeom prst="rect">
            <a:avLst/>
          </a:prstGeom>
          <a:noFill/>
        </p:spPr>
        <p:txBody>
          <a:bodyPr wrap="square" rtlCol="0">
            <a:spAutoFit/>
          </a:bodyPr>
          <a:lstStyle/>
          <a:p>
            <a:pPr algn="r"/>
            <a:r>
              <a:rPr lang="en-US" sz="1100" dirty="0">
                <a:solidFill>
                  <a:schemeClr val="bg1"/>
                </a:solidFill>
                <a:latin typeface="Helvetica" pitchFamily="2" charset="0"/>
              </a:rPr>
              <a:t>© 2025 Barley Snyder LLP</a:t>
            </a:r>
          </a:p>
        </p:txBody>
      </p:sp>
    </p:spTree>
    <p:extLst>
      <p:ext uri="{BB962C8B-B14F-4D97-AF65-F5344CB8AC3E}">
        <p14:creationId xmlns:p14="http://schemas.microsoft.com/office/powerpoint/2010/main" val="284266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Helvetica" pitchFamily="2" charset="0"/>
              </a:defRPr>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Helvetica"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157570"/>
            <a:ext cx="2743200" cy="365125"/>
          </a:xfrm>
        </p:spPr>
        <p:txBody>
          <a:bodyPr/>
          <a:lstStyle>
            <a:lvl1pPr>
              <a:defRPr>
                <a:latin typeface="Helvetica" pitchFamily="2" charset="0"/>
              </a:defRPr>
            </a:lvl1pPr>
          </a:lstStyle>
          <a:p>
            <a:fld id="{27DE2A63-52F7-4652-8F54-EB271F2A16A4}" type="datetimeFigureOut">
              <a:rPr lang="en-US" smtClean="0"/>
              <a:pPr/>
              <a:t>7/14/2026</a:t>
            </a:fld>
            <a:endParaRPr lang="en-US" dirty="0"/>
          </a:p>
        </p:txBody>
      </p:sp>
      <p:sp>
        <p:nvSpPr>
          <p:cNvPr id="6" name="Footer Placeholder 5"/>
          <p:cNvSpPr>
            <a:spLocks noGrp="1"/>
          </p:cNvSpPr>
          <p:nvPr>
            <p:ph type="ftr" sz="quarter" idx="11"/>
          </p:nvPr>
        </p:nvSpPr>
        <p:spPr>
          <a:xfrm>
            <a:off x="4038600" y="6157570"/>
            <a:ext cx="4114800" cy="365125"/>
          </a:xfrm>
        </p:spPr>
        <p:txBody>
          <a:bodyPr/>
          <a:lstStyle>
            <a:lvl1pPr>
              <a:defRPr>
                <a:latin typeface="Helvetica" pitchFamily="2" charset="0"/>
              </a:defRPr>
            </a:lvl1pPr>
          </a:lstStyle>
          <a:p>
            <a:endParaRPr lang="en-US" dirty="0"/>
          </a:p>
        </p:txBody>
      </p:sp>
      <p:sp>
        <p:nvSpPr>
          <p:cNvPr id="7" name="Slide Number Placeholder 6"/>
          <p:cNvSpPr>
            <a:spLocks noGrp="1"/>
          </p:cNvSpPr>
          <p:nvPr>
            <p:ph type="sldNum" sz="quarter" idx="12"/>
          </p:nvPr>
        </p:nvSpPr>
        <p:spPr>
          <a:xfrm>
            <a:off x="8610600" y="6157570"/>
            <a:ext cx="2743200" cy="365125"/>
          </a:xfrm>
        </p:spPr>
        <p:txBody>
          <a:bodyPr/>
          <a:lstStyle>
            <a:lvl1pPr>
              <a:defRPr>
                <a:latin typeface="Helvetica" pitchFamily="2" charset="0"/>
              </a:defRPr>
            </a:lvl1pPr>
          </a:lstStyle>
          <a:p>
            <a:fld id="{A24B0914-E6DE-46A1-AA8F-C9389CCD9C4A}" type="slidenum">
              <a:rPr lang="en-US" smtClean="0"/>
              <a:pPr/>
              <a:t>‹#›</a:t>
            </a:fld>
            <a:endParaRPr lang="en-US" dirty="0"/>
          </a:p>
        </p:txBody>
      </p:sp>
      <p:sp>
        <p:nvSpPr>
          <p:cNvPr id="8" name="TextBox 7">
            <a:extLst>
              <a:ext uri="{FF2B5EF4-FFF2-40B4-BE49-F238E27FC236}">
                <a16:creationId xmlns:a16="http://schemas.microsoft.com/office/drawing/2014/main" id="{51807FA6-8428-1C48-ABC5-32FF3FF7AADC}"/>
              </a:ext>
            </a:extLst>
          </p:cNvPr>
          <p:cNvSpPr txBox="1"/>
          <p:nvPr/>
        </p:nvSpPr>
        <p:spPr>
          <a:xfrm>
            <a:off x="8392732" y="6578821"/>
            <a:ext cx="3799268" cy="261610"/>
          </a:xfrm>
          <a:prstGeom prst="rect">
            <a:avLst/>
          </a:prstGeom>
          <a:noFill/>
        </p:spPr>
        <p:txBody>
          <a:bodyPr wrap="square" rtlCol="0">
            <a:spAutoFit/>
          </a:bodyPr>
          <a:lstStyle/>
          <a:p>
            <a:pPr algn="r"/>
            <a:endParaRPr dirty="0"/>
          </a:p>
        </p:txBody>
      </p:sp>
    </p:spTree>
    <p:extLst>
      <p:ext uri="{BB962C8B-B14F-4D97-AF65-F5344CB8AC3E}">
        <p14:creationId xmlns:p14="http://schemas.microsoft.com/office/powerpoint/2010/main" val="631892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8082" y="365125"/>
            <a:ext cx="9837306" cy="1325563"/>
          </a:xfrm>
        </p:spPr>
        <p:txBody>
          <a:bodyPr/>
          <a:lstStyle>
            <a:lvl1pPr>
              <a:defRPr>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7DE2A63-52F7-4652-8F54-EB271F2A16A4}" type="datetimeFigureOut">
              <a:rPr lang="en-US" smtClean="0"/>
              <a:t>7/14/2026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0" name="TextBox 9"/>
          <p:cNvSpPr txBox="1"/>
          <p:nvPr/>
        </p:nvSpPr>
        <p:spPr>
          <a:xfrm>
            <a:off x="8392732" y="6578821"/>
            <a:ext cx="3799268" cy="261610"/>
          </a:xfrm>
          <a:prstGeom prst="rect">
            <a:avLst/>
          </a:prstGeom>
          <a:noFill/>
        </p:spPr>
        <p:txBody>
          <a:bodyPr wrap="square" rtlCol="0">
            <a:spAutoFit/>
          </a:bodyPr>
          <a:lstStyle/>
          <a:p>
            <a:pPr algn="r"/>
            <a:endParaRPr dirty="0"/>
          </a:p>
        </p:txBody>
      </p:sp>
      <p:sp>
        <p:nvSpPr>
          <p:cNvPr id="11" name="Slide Number Placeholder 5"/>
          <p:cNvSpPr txBox="1"/>
          <p:nvPr/>
        </p:nvSpPr>
        <p:spPr>
          <a:xfrm>
            <a:off x="172493" y="248513"/>
            <a:ext cx="66570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4B0914-E6DE-46A1-AA8F-C9389CCD9C4A}" type="slidenum">
              <a:rPr lang="en-US" sz="2400" smtClean="0">
                <a:solidFill>
                  <a:schemeClr val="bg1"/>
                </a:solidFill>
              </a:rPr>
              <a:t>‹#›</a:t>
            </a:fld>
            <a:endParaRPr lang="en-US" sz="2400" dirty="0">
              <a:solidFill>
                <a:schemeClr val="bg1"/>
              </a:solidFill>
            </a:endParaRPr>
          </a:p>
        </p:txBody>
      </p:sp>
    </p:spTree>
    <p:extLst>
      <p:ext uri="{BB962C8B-B14F-4D97-AF65-F5344CB8AC3E}">
        <p14:creationId xmlns:p14="http://schemas.microsoft.com/office/powerpoint/2010/main" val="1834896747"/>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5D3ECF-8E68-3244-BE43-3D52E3EC80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49072E-D016-314D-B770-0D3E1D90DC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6330FB1-6B61-D441-A943-8F3B84301D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Helvetica" pitchFamily="2" charset="0"/>
              </a:defRPr>
            </a:lvl1pPr>
          </a:lstStyle>
          <a:p>
            <a:fld id="{EAEA01FE-0EA0-7943-A881-60E66D7B7BE5}" type="datetimeFigureOut">
              <a:rPr lang="en-US" smtClean="0"/>
              <a:pPr/>
              <a:t>7/14/2026</a:t>
            </a:fld>
            <a:endParaRPr lang="en-US" dirty="0"/>
          </a:p>
        </p:txBody>
      </p:sp>
      <p:sp>
        <p:nvSpPr>
          <p:cNvPr id="5" name="Footer Placeholder 4">
            <a:extLst>
              <a:ext uri="{FF2B5EF4-FFF2-40B4-BE49-F238E27FC236}">
                <a16:creationId xmlns:a16="http://schemas.microsoft.com/office/drawing/2014/main" id="{F37A8D7D-973E-8E41-9B31-8A4D3ED8E9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endParaRPr lang="en-US" dirty="0"/>
          </a:p>
        </p:txBody>
      </p:sp>
      <p:sp>
        <p:nvSpPr>
          <p:cNvPr id="6" name="Slide Number Placeholder 5">
            <a:extLst>
              <a:ext uri="{FF2B5EF4-FFF2-40B4-BE49-F238E27FC236}">
                <a16:creationId xmlns:a16="http://schemas.microsoft.com/office/drawing/2014/main" id="{CB37E433-918C-EF44-AED3-B993152E30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D220BF2D-71B4-A043-BE8C-ED3C72EF8804}" type="slidenum">
              <a:rPr lang="en-US" smtClean="0"/>
              <a:pPr/>
              <a:t>‹#›</a:t>
            </a:fld>
            <a:endParaRPr lang="en-US" dirty="0"/>
          </a:p>
        </p:txBody>
      </p:sp>
    </p:spTree>
    <p:extLst>
      <p:ext uri="{BB962C8B-B14F-4D97-AF65-F5344CB8AC3E}">
        <p14:creationId xmlns:p14="http://schemas.microsoft.com/office/powerpoint/2010/main" val="243572801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61" r:id="rId4"/>
    <p:sldLayoutId id="2147483662" r:id="rId5"/>
  </p:sldLayoutIdLst>
  <p:txStyles>
    <p:titleStyle>
      <a:lvl1pPr algn="l" defTabSz="914400" rtl="0" eaLnBrk="1" latinLnBrk="0" hangingPunct="1">
        <a:lnSpc>
          <a:spcPct val="90000"/>
        </a:lnSpc>
        <a:spcBef>
          <a:spcPct val="0"/>
        </a:spcBef>
        <a:buNone/>
        <a:defRPr sz="4400"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914F3-5167-E28F-602D-40A67ABDD2E8}"/>
              </a:ext>
            </a:extLst>
          </p:cNvPr>
          <p:cNvSpPr>
            <a:spLocks noGrp="1"/>
          </p:cNvSpPr>
          <p:nvPr>
            <p:ph type="ctrTitle"/>
          </p:nvPr>
        </p:nvSpPr>
        <p:spPr/>
        <p:txBody>
          <a:bodyPr>
            <a:normAutofit fontScale="90000"/>
          </a:bodyPr>
          <a:lstStyle/>
          <a:p>
            <a:pPr algn="ctr"/>
            <a:r>
              <a:rPr lang="en-US" dirty="0"/>
              <a:t>REGISTER OF WILLS/ORPHANS COURT OPINIONS</a:t>
            </a:r>
            <a:br>
              <a:rPr lang="en-US" dirty="0"/>
            </a:br>
            <a:endParaRPr lang="en-US" dirty="0"/>
          </a:p>
        </p:txBody>
      </p:sp>
      <p:sp>
        <p:nvSpPr>
          <p:cNvPr id="3" name="Subtitle 2">
            <a:extLst>
              <a:ext uri="{FF2B5EF4-FFF2-40B4-BE49-F238E27FC236}">
                <a16:creationId xmlns:a16="http://schemas.microsoft.com/office/drawing/2014/main" id="{E65AAC86-E3A1-E5BD-F89B-A873EF08C556}"/>
              </a:ext>
            </a:extLst>
          </p:cNvPr>
          <p:cNvSpPr>
            <a:spLocks noGrp="1"/>
          </p:cNvSpPr>
          <p:nvPr>
            <p:ph type="subTitle" idx="1"/>
          </p:nvPr>
        </p:nvSpPr>
        <p:spPr/>
        <p:txBody>
          <a:bodyPr/>
          <a:lstStyle/>
          <a:p>
            <a:r>
              <a:rPr lang="en-US" dirty="0"/>
              <a:t>2026 Opinions – Solicitor Alex Snyder, Esq.</a:t>
            </a:r>
          </a:p>
        </p:txBody>
      </p:sp>
    </p:spTree>
    <p:extLst>
      <p:ext uri="{BB962C8B-B14F-4D97-AF65-F5344CB8AC3E}">
        <p14:creationId xmlns:p14="http://schemas.microsoft.com/office/powerpoint/2010/main" val="2280086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891B-9A20-E72A-D3F3-DBB11F30ED57}"/>
              </a:ext>
            </a:extLst>
          </p:cNvPr>
          <p:cNvSpPr>
            <a:spLocks noGrp="1"/>
          </p:cNvSpPr>
          <p:nvPr>
            <p:ph type="title"/>
          </p:nvPr>
        </p:nvSpPr>
        <p:spPr/>
        <p:txBody>
          <a:bodyPr/>
          <a:lstStyle/>
          <a:p>
            <a:r>
              <a:rPr lang="en-US" dirty="0"/>
              <a:t>Petition for Letters of Administration</a:t>
            </a:r>
          </a:p>
        </p:txBody>
      </p:sp>
      <p:sp>
        <p:nvSpPr>
          <p:cNvPr id="3" name="Content Placeholder 2">
            <a:extLst>
              <a:ext uri="{FF2B5EF4-FFF2-40B4-BE49-F238E27FC236}">
                <a16:creationId xmlns:a16="http://schemas.microsoft.com/office/drawing/2014/main" id="{0AD98E22-622B-C652-4B38-A0D505FA4B3A}"/>
              </a:ext>
            </a:extLst>
          </p:cNvPr>
          <p:cNvSpPr>
            <a:spLocks noGrp="1"/>
          </p:cNvSpPr>
          <p:nvPr>
            <p:ph idx="1"/>
          </p:nvPr>
        </p:nvSpPr>
        <p:spPr/>
        <p:txBody>
          <a:bodyPr>
            <a:normAutofit fontScale="25000" lnSpcReduction="20000"/>
          </a:bodyPr>
          <a:lstStyle/>
          <a:p>
            <a:pPr marL="0" indent="0">
              <a:buNone/>
            </a:pPr>
            <a:r>
              <a:rPr lang="en-US" sz="6400" dirty="0"/>
              <a:t>Question:</a:t>
            </a:r>
            <a:br>
              <a:rPr lang="en-US" sz="6400" dirty="0"/>
            </a:br>
            <a:r>
              <a:rPr lang="en-US" sz="6400" dirty="0"/>
              <a:t> A gentleman passed away a few weeks ago with no will.  Leaving 2 daughters (one that lives in Cameron County, the other living in Oklahoma) that do not get along.  Yesterday, a Cameron County attorney filed a Petition for Grant of Letters of Administration for the daughter in Oklahoma with an Affidavit stating that the Cameron County daughter is unfit to serve based on Criminal Charges at our MDJ office (2 cases) for failure to pay unemployment compensation funds (along with her mother) for a local restaurant that they ran, and upon my investigation, owes more than $60,000 for judgments filed in the Prothonotary’s Office.  I granted letters of administration.</a:t>
            </a:r>
            <a:br>
              <a:rPr lang="en-US" sz="6400" dirty="0"/>
            </a:br>
            <a:br>
              <a:rPr lang="en-US" sz="6400" dirty="0"/>
            </a:br>
            <a:r>
              <a:rPr lang="en-US" sz="6400" dirty="0"/>
              <a:t>Today, another Cameron County attorney representing the Cameron County daughter brought in a Petition for Grant of Letters of Administration with her own Affidavit attached.  I fully expected a Rule to Show Cause to be filed but did not expect another Petition.  I’ve never had this happen before and am confused as to what to do.  I feel that regardless of my decision, an appeal will be taken before my Common Pleas Judge.</a:t>
            </a:r>
          </a:p>
          <a:p>
            <a:pPr marL="0" indent="0">
              <a:buNone/>
            </a:pPr>
            <a:r>
              <a:rPr lang="en-US" sz="6400" dirty="0"/>
              <a:t>If you can advise or give me any help with the matter, it will be greatly appreciated.</a:t>
            </a:r>
          </a:p>
          <a:p>
            <a:pPr marL="0" indent="0">
              <a:buNone/>
            </a:pPr>
            <a:br>
              <a:rPr lang="en-US" sz="6400" dirty="0"/>
            </a:br>
            <a:r>
              <a:rPr lang="en-US" sz="6400" dirty="0"/>
              <a:t>Answer:</a:t>
            </a:r>
            <a:br>
              <a:rPr lang="en-US" sz="6400" dirty="0"/>
            </a:br>
            <a:r>
              <a:rPr lang="en-US" sz="6400" dirty="0"/>
              <a:t>If you granted letters (and this was within your discretion), their recourse is to appeal the grant of letters, not to file a competing petition.  So, I think you can deny the second petition and suggest they appeal the first.  You would then have to either hold a hearing or certify to Orphans’ Court.</a:t>
            </a:r>
          </a:p>
          <a:p>
            <a:pPr marL="0" indent="0">
              <a:buNone/>
            </a:pPr>
            <a:br>
              <a:rPr lang="en-US" dirty="0"/>
            </a:br>
            <a:endParaRPr lang="en-US" dirty="0"/>
          </a:p>
          <a:p>
            <a:pPr marL="0" indent="0">
              <a:buNone/>
            </a:pPr>
            <a:endParaRPr lang="en-US" dirty="0"/>
          </a:p>
        </p:txBody>
      </p:sp>
    </p:spTree>
    <p:extLst>
      <p:ext uri="{BB962C8B-B14F-4D97-AF65-F5344CB8AC3E}">
        <p14:creationId xmlns:p14="http://schemas.microsoft.com/office/powerpoint/2010/main" val="21410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C6FDE-61F1-27C1-A037-0B7F7F3B83A7}"/>
              </a:ext>
            </a:extLst>
          </p:cNvPr>
          <p:cNvSpPr>
            <a:spLocks noGrp="1"/>
          </p:cNvSpPr>
          <p:nvPr>
            <p:ph type="title"/>
          </p:nvPr>
        </p:nvSpPr>
        <p:spPr/>
        <p:txBody>
          <a:bodyPr/>
          <a:lstStyle/>
          <a:p>
            <a:r>
              <a:rPr lang="en-US" dirty="0"/>
              <a:t>Petition to Settle Claim for a Minor</a:t>
            </a:r>
          </a:p>
        </p:txBody>
      </p:sp>
      <p:sp>
        <p:nvSpPr>
          <p:cNvPr id="3" name="Content Placeholder 2">
            <a:extLst>
              <a:ext uri="{FF2B5EF4-FFF2-40B4-BE49-F238E27FC236}">
                <a16:creationId xmlns:a16="http://schemas.microsoft.com/office/drawing/2014/main" id="{639B06FC-ED2D-2CC0-3858-FDE87E9B72F8}"/>
              </a:ext>
            </a:extLst>
          </p:cNvPr>
          <p:cNvSpPr>
            <a:spLocks noGrp="1"/>
          </p:cNvSpPr>
          <p:nvPr>
            <p:ph idx="1"/>
          </p:nvPr>
        </p:nvSpPr>
        <p:spPr/>
        <p:txBody>
          <a:bodyPr>
            <a:normAutofit fontScale="92500" lnSpcReduction="20000"/>
          </a:bodyPr>
          <a:lstStyle/>
          <a:p>
            <a:pPr marL="0" indent="0">
              <a:buNone/>
            </a:pPr>
            <a:r>
              <a:rPr lang="en-US" dirty="0"/>
              <a:t>Question:</a:t>
            </a:r>
            <a:br>
              <a:rPr lang="en-US" dirty="0"/>
            </a:br>
            <a:r>
              <a:rPr lang="en-US" dirty="0"/>
              <a:t>I had an attorney from California call me regarding a Petition to Settle a Minor Claim from 2017. He is trying to get a copy of the document and we have it secured due to the individual being a minor. We advised him that he couldn’t obtain a copy because of this reason. He wanted to know what statute in Pennsylvania prevents him from obtaining a copy of this document. Would you happen to know if there is a statute and if so, what the statute number is? I know that criminal records for juveniles are confidential, however I wasn’t sure it there was a statute on the civil side that protected juveniles.</a:t>
            </a:r>
            <a:br>
              <a:rPr lang="en-US" dirty="0"/>
            </a:br>
            <a:br>
              <a:rPr lang="en-US" dirty="0"/>
            </a:br>
            <a:r>
              <a:rPr lang="en-US" dirty="0"/>
              <a:t>Answer:</a:t>
            </a:r>
            <a:br>
              <a:rPr lang="en-US" dirty="0"/>
            </a:br>
            <a:r>
              <a:rPr lang="en-US" dirty="0"/>
              <a:t>They are not automatically private unless a motion to seal has been filed.</a:t>
            </a:r>
          </a:p>
        </p:txBody>
      </p:sp>
    </p:spTree>
    <p:extLst>
      <p:ext uri="{BB962C8B-B14F-4D97-AF65-F5344CB8AC3E}">
        <p14:creationId xmlns:p14="http://schemas.microsoft.com/office/powerpoint/2010/main" val="215904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CE2F4-373A-3F57-B52F-5A0531D8C576}"/>
              </a:ext>
            </a:extLst>
          </p:cNvPr>
          <p:cNvSpPr>
            <a:spLocks noGrp="1"/>
          </p:cNvSpPr>
          <p:nvPr>
            <p:ph type="title"/>
          </p:nvPr>
        </p:nvSpPr>
        <p:spPr/>
        <p:txBody>
          <a:bodyPr/>
          <a:lstStyle/>
          <a:p>
            <a:r>
              <a:rPr lang="en-US" dirty="0"/>
              <a:t>Confidentiality of Guardianship Cases</a:t>
            </a:r>
          </a:p>
        </p:txBody>
      </p:sp>
      <p:sp>
        <p:nvSpPr>
          <p:cNvPr id="3" name="Content Placeholder 2">
            <a:extLst>
              <a:ext uri="{FF2B5EF4-FFF2-40B4-BE49-F238E27FC236}">
                <a16:creationId xmlns:a16="http://schemas.microsoft.com/office/drawing/2014/main" id="{D25E77DC-7B2B-D938-706A-09729B5C85DE}"/>
              </a:ext>
            </a:extLst>
          </p:cNvPr>
          <p:cNvSpPr>
            <a:spLocks noGrp="1"/>
          </p:cNvSpPr>
          <p:nvPr>
            <p:ph idx="1"/>
          </p:nvPr>
        </p:nvSpPr>
        <p:spPr/>
        <p:txBody>
          <a:bodyPr/>
          <a:lstStyle/>
          <a:p>
            <a:pPr marL="0" indent="0">
              <a:buNone/>
            </a:pPr>
            <a:r>
              <a:rPr lang="en-US" dirty="0"/>
              <a:t>Question:</a:t>
            </a:r>
            <a:br>
              <a:rPr lang="en-US" dirty="0"/>
            </a:br>
            <a:r>
              <a:rPr lang="en-US" dirty="0"/>
              <a:t>Where would I find the public access statute or policy for cases involving Guardianship of Incapacitated Persons that states these cases are not accessible to the public?   I looked through Chapter 55 of the PEF code and did not see it addressed there. </a:t>
            </a:r>
            <a:br>
              <a:rPr lang="en-US" dirty="0"/>
            </a:br>
            <a:br>
              <a:rPr lang="en-US" dirty="0"/>
            </a:br>
            <a:r>
              <a:rPr lang="en-US" dirty="0"/>
              <a:t>Answer:</a:t>
            </a:r>
            <a:br>
              <a:rPr lang="en-US" dirty="0"/>
            </a:br>
            <a:r>
              <a:rPr lang="en-US" dirty="0"/>
              <a:t>I looked through things here.  There is a provision stating that the proceedings can be closed, but it’s not mandatory.</a:t>
            </a:r>
          </a:p>
        </p:txBody>
      </p:sp>
    </p:spTree>
    <p:extLst>
      <p:ext uri="{BB962C8B-B14F-4D97-AF65-F5344CB8AC3E}">
        <p14:creationId xmlns:p14="http://schemas.microsoft.com/office/powerpoint/2010/main" val="3601617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E01CC-CC45-13A0-B8E0-7587A4A92878}"/>
              </a:ext>
            </a:extLst>
          </p:cNvPr>
          <p:cNvSpPr>
            <a:spLocks noGrp="1"/>
          </p:cNvSpPr>
          <p:nvPr>
            <p:ph type="title"/>
          </p:nvPr>
        </p:nvSpPr>
        <p:spPr/>
        <p:txBody>
          <a:bodyPr/>
          <a:lstStyle/>
          <a:p>
            <a:r>
              <a:rPr lang="en-US" dirty="0"/>
              <a:t>Notice of Claim</a:t>
            </a:r>
          </a:p>
        </p:txBody>
      </p:sp>
      <p:sp>
        <p:nvSpPr>
          <p:cNvPr id="3" name="Content Placeholder 2">
            <a:extLst>
              <a:ext uri="{FF2B5EF4-FFF2-40B4-BE49-F238E27FC236}">
                <a16:creationId xmlns:a16="http://schemas.microsoft.com/office/drawing/2014/main" id="{841B4546-C80B-FE5B-0652-B1F1CCF5EB42}"/>
              </a:ext>
            </a:extLst>
          </p:cNvPr>
          <p:cNvSpPr>
            <a:spLocks noGrp="1"/>
          </p:cNvSpPr>
          <p:nvPr>
            <p:ph idx="1"/>
          </p:nvPr>
        </p:nvSpPr>
        <p:spPr/>
        <p:txBody>
          <a:bodyPr>
            <a:normAutofit fontScale="77500" lnSpcReduction="20000"/>
          </a:bodyPr>
          <a:lstStyle/>
          <a:p>
            <a:pPr marL="0" indent="0">
              <a:buNone/>
            </a:pPr>
            <a:r>
              <a:rPr lang="en-US" dirty="0"/>
              <a:t>Question:</a:t>
            </a:r>
            <a:br>
              <a:rPr lang="en-US" dirty="0"/>
            </a:br>
            <a:r>
              <a:rPr lang="en-US" dirty="0"/>
              <a:t>In Lawrence County Register of Wills, we have always filed Notice of Claims for $10.00.  Our Orphans' Court will file them for $66.50.  We have always told people that we do not take action on the claim.  However, the Clerk of Orphans' Court does take action.  We found out today that is not the case.  The Clerk of Orphans' Court does not take action on them either.  Digging even deeper, we noticed the majority of Notice of Claim Forms, Court of Common Pleas of Lawrence County PA Orphans' Court Division, but they use the Register of Wills file number (see attached).  We were going to send a note to all creditors who were trying to file a claim letting them know the Claim must state Register of Wills and not Orphans' Court.  While digging into this, we noticed there are no other Register of Wills who have a claim on their fee schedule.  What is your opinion on this? </a:t>
            </a:r>
            <a:br>
              <a:rPr lang="en-US" dirty="0"/>
            </a:br>
            <a:br>
              <a:rPr lang="en-US" dirty="0"/>
            </a:br>
            <a:r>
              <a:rPr lang="en-US" dirty="0"/>
              <a:t>Answer:</a:t>
            </a:r>
            <a:br>
              <a:rPr lang="en-US" dirty="0"/>
            </a:br>
            <a:r>
              <a:rPr lang="en-US" dirty="0"/>
              <a:t>I think using the ROW number and charging a fee (per your fee schedule) is good practice here.</a:t>
            </a:r>
            <a:br>
              <a:rPr lang="en-US" dirty="0"/>
            </a:br>
            <a:br>
              <a:rPr lang="en-US" dirty="0"/>
            </a:br>
            <a:endParaRPr lang="en-US" dirty="0"/>
          </a:p>
          <a:p>
            <a:pPr marL="0" indent="0">
              <a:buNone/>
            </a:pPr>
            <a:endParaRPr lang="en-US" dirty="0"/>
          </a:p>
        </p:txBody>
      </p:sp>
    </p:spTree>
    <p:extLst>
      <p:ext uri="{BB962C8B-B14F-4D97-AF65-F5344CB8AC3E}">
        <p14:creationId xmlns:p14="http://schemas.microsoft.com/office/powerpoint/2010/main" val="3889135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15B2B-1AF9-772D-64F4-991EF257539F}"/>
              </a:ext>
            </a:extLst>
          </p:cNvPr>
          <p:cNvSpPr>
            <a:spLocks noGrp="1"/>
          </p:cNvSpPr>
          <p:nvPr>
            <p:ph type="title"/>
          </p:nvPr>
        </p:nvSpPr>
        <p:spPr/>
        <p:txBody>
          <a:bodyPr/>
          <a:lstStyle/>
          <a:p>
            <a:r>
              <a:rPr lang="en-US" dirty="0"/>
              <a:t>Location of probate</a:t>
            </a:r>
          </a:p>
        </p:txBody>
      </p:sp>
      <p:sp>
        <p:nvSpPr>
          <p:cNvPr id="3" name="Content Placeholder 2">
            <a:extLst>
              <a:ext uri="{FF2B5EF4-FFF2-40B4-BE49-F238E27FC236}">
                <a16:creationId xmlns:a16="http://schemas.microsoft.com/office/drawing/2014/main" id="{1793D092-BCD9-1195-1A40-254915022CA3}"/>
              </a:ext>
            </a:extLst>
          </p:cNvPr>
          <p:cNvSpPr>
            <a:spLocks noGrp="1"/>
          </p:cNvSpPr>
          <p:nvPr>
            <p:ph idx="1"/>
          </p:nvPr>
        </p:nvSpPr>
        <p:spPr/>
        <p:txBody>
          <a:bodyPr>
            <a:normAutofit fontScale="85000" lnSpcReduction="20000"/>
          </a:bodyPr>
          <a:lstStyle/>
          <a:p>
            <a:r>
              <a:rPr lang="en-US" dirty="0"/>
              <a:t>When there is an out of state decedent, and there are no assets in the state that the decedent was domiciled in but there is property in our county-I have always been taught that we can probate here but the Inh Tax Return/Payments get sent directly the Department of Revenue. Is this still the legal way we can do this? The Dept of Revenue is getting really pushy in telling us counties that we have to transfer the files to them.</a:t>
            </a:r>
          </a:p>
          <a:p>
            <a:r>
              <a:rPr lang="en-US" dirty="0"/>
              <a:t>Also, in the same type of circumstance……if a decedent lived in another PA county but there are NO assets/property in that county but there is in my county, can they probate in my county?</a:t>
            </a:r>
          </a:p>
          <a:p>
            <a:r>
              <a:rPr lang="en-US" b="1" dirty="0"/>
              <a:t>§ 3131.  Place of probate.</a:t>
            </a:r>
            <a:endParaRPr lang="en-US" dirty="0"/>
          </a:p>
          <a:p>
            <a:pPr lvl="1"/>
            <a:r>
              <a:rPr lang="en-US" dirty="0"/>
              <a:t>The will of a decedent domiciled in the Commonwealth at the time of his death shall be probated only before the register of the county where the decedent had his last family or principal residence. If the decedent had no domicile in the Commonwealth, his will may be probated before the register of any county where any of his property is located.</a:t>
            </a:r>
          </a:p>
          <a:p>
            <a:endParaRPr lang="en-US" dirty="0"/>
          </a:p>
          <a:p>
            <a:endParaRPr lang="en-US" dirty="0"/>
          </a:p>
        </p:txBody>
      </p:sp>
    </p:spTree>
    <p:extLst>
      <p:ext uri="{BB962C8B-B14F-4D97-AF65-F5344CB8AC3E}">
        <p14:creationId xmlns:p14="http://schemas.microsoft.com/office/powerpoint/2010/main" val="1205583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CEFB5-3D8A-1948-9849-05F14DF9BE27}"/>
              </a:ext>
            </a:extLst>
          </p:cNvPr>
          <p:cNvSpPr>
            <a:spLocks noGrp="1"/>
          </p:cNvSpPr>
          <p:nvPr>
            <p:ph type="title"/>
          </p:nvPr>
        </p:nvSpPr>
        <p:spPr/>
        <p:txBody>
          <a:bodyPr/>
          <a:lstStyle/>
          <a:p>
            <a:r>
              <a:rPr lang="en-US" dirty="0"/>
              <a:t>Disclaimer</a:t>
            </a:r>
          </a:p>
        </p:txBody>
      </p:sp>
      <p:sp>
        <p:nvSpPr>
          <p:cNvPr id="3" name="Content Placeholder 2">
            <a:extLst>
              <a:ext uri="{FF2B5EF4-FFF2-40B4-BE49-F238E27FC236}">
                <a16:creationId xmlns:a16="http://schemas.microsoft.com/office/drawing/2014/main" id="{82352EF4-4778-EB4E-ABC3-FEC0EE790DA7}"/>
              </a:ext>
            </a:extLst>
          </p:cNvPr>
          <p:cNvSpPr>
            <a:spLocks noGrp="1"/>
          </p:cNvSpPr>
          <p:nvPr>
            <p:ph idx="1"/>
          </p:nvPr>
        </p:nvSpPr>
        <p:spPr>
          <a:xfrm>
            <a:off x="1560442" y="1825625"/>
            <a:ext cx="9793358" cy="4351338"/>
          </a:xfrm>
        </p:spPr>
        <p:txBody>
          <a:bodyPr>
            <a:normAutofit/>
          </a:bodyPr>
          <a:lstStyle/>
          <a:p>
            <a:pPr marL="0" indent="0">
              <a:lnSpc>
                <a:spcPct val="130000"/>
              </a:lnSpc>
              <a:buNone/>
            </a:pPr>
            <a:r>
              <a:rPr lang="en-US" sz="2100" dirty="0"/>
              <a:t>The information in this presentation is for general informational purposes only. It should not be construed as legal or financial advice, or a substitute for legal counsel. The views expressed in this presentation are those of each individual presenter and do not necessarily reflect the views of the presenter’s organization or the views of the other presenters or their respective organizations. If you have questions about your situation or about how to apply information contained in this presentation to your situation, you should reach out to an attorney or a financial advisor. We assume no responsibility for the accuracy or timeliness of any information provided herein or by any linked site. As information changes rapidly, users are strongly advised to verify any information before relying upon it.</a:t>
            </a:r>
          </a:p>
          <a:p>
            <a:endParaRPr lang="en-US" dirty="0"/>
          </a:p>
        </p:txBody>
      </p:sp>
    </p:spTree>
    <p:extLst>
      <p:ext uri="{BB962C8B-B14F-4D97-AF65-F5344CB8AC3E}">
        <p14:creationId xmlns:p14="http://schemas.microsoft.com/office/powerpoint/2010/main" val="2049699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BECF-E603-2868-0DF9-7B2820D52D10}"/>
              </a:ext>
            </a:extLst>
          </p:cNvPr>
          <p:cNvSpPr>
            <a:spLocks noGrp="1"/>
          </p:cNvSpPr>
          <p:nvPr>
            <p:ph type="title"/>
          </p:nvPr>
        </p:nvSpPr>
        <p:spPr/>
        <p:txBody>
          <a:bodyPr/>
          <a:lstStyle/>
          <a:p>
            <a:r>
              <a:rPr lang="en-US" dirty="0"/>
              <a:t>Will Missing a Page</a:t>
            </a:r>
          </a:p>
        </p:txBody>
      </p:sp>
      <p:sp>
        <p:nvSpPr>
          <p:cNvPr id="3" name="Content Placeholder 2">
            <a:extLst>
              <a:ext uri="{FF2B5EF4-FFF2-40B4-BE49-F238E27FC236}">
                <a16:creationId xmlns:a16="http://schemas.microsoft.com/office/drawing/2014/main" id="{B3517EFB-B375-33D9-BEEC-02B426055FF4}"/>
              </a:ext>
            </a:extLst>
          </p:cNvPr>
          <p:cNvSpPr>
            <a:spLocks noGrp="1"/>
          </p:cNvSpPr>
          <p:nvPr>
            <p:ph idx="1"/>
          </p:nvPr>
        </p:nvSpPr>
        <p:spPr/>
        <p:txBody>
          <a:bodyPr>
            <a:normAutofit fontScale="70000" lnSpcReduction="20000"/>
          </a:bodyPr>
          <a:lstStyle/>
          <a:p>
            <a:pPr marL="0" indent="0">
              <a:buNone/>
            </a:pPr>
            <a:r>
              <a:rPr lang="en-US" dirty="0"/>
              <a:t>Question:</a:t>
            </a:r>
            <a:br>
              <a:rPr lang="en-US" dirty="0"/>
            </a:br>
            <a:r>
              <a:rPr lang="en-US" dirty="0"/>
              <a:t>I am attaching a Will that my office received from a local Attorney asking if I would probate it?  Upon reviewing the Will, the Will is missing a page, which it appears to be the section detailing the executor’s powers.  I feel I have the core legal elements, but wanted to see if I should take this will and probate it?  If we do accept the Will is there any additional steps we should be doing like and affidavit?  The decedent and his wife live in New York and have a home in our county so they are looking to probate it Pennsylvania.</a:t>
            </a:r>
          </a:p>
          <a:p>
            <a:pPr marL="0" indent="0">
              <a:buNone/>
            </a:pPr>
            <a:endParaRPr lang="en-US" dirty="0"/>
          </a:p>
          <a:p>
            <a:pPr marL="0" indent="0">
              <a:buNone/>
            </a:pPr>
            <a:r>
              <a:rPr lang="en-US" dirty="0"/>
              <a:t>Can you please let me know your opinion on this estate, it is greatly appreciated.</a:t>
            </a:r>
            <a:br>
              <a:rPr lang="en-US" dirty="0"/>
            </a:br>
            <a:br>
              <a:rPr lang="en-US" dirty="0"/>
            </a:br>
            <a:r>
              <a:rPr lang="en-US" dirty="0"/>
              <a:t>Answer:</a:t>
            </a:r>
            <a:br>
              <a:rPr lang="en-US" dirty="0"/>
            </a:br>
            <a:r>
              <a:rPr lang="en-US" dirty="0"/>
              <a:t>My advice is you should at least request them to produce a photocopy with all the pages.  If they can do this, you can admit it, and I would ask them to provide an affidavit that the missing pages are as shown in the copy.</a:t>
            </a:r>
          </a:p>
          <a:p>
            <a:pPr marL="0" indent="0">
              <a:buNone/>
            </a:pPr>
            <a:r>
              <a:rPr lang="en-US" dirty="0"/>
              <a:t>If they can’t produce a complete photocopy or draft, I still think it can be admitted.  But we need to document somehow that there are pages missing. I suppose this can also be done by affidavit signed by the attorney stating that the will as presented only contains pages 1-3 and 6.</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8035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B16-DA4E-43AE-CA63-72F989E9AB21}"/>
              </a:ext>
            </a:extLst>
          </p:cNvPr>
          <p:cNvSpPr>
            <a:spLocks noGrp="1"/>
          </p:cNvSpPr>
          <p:nvPr>
            <p:ph type="title"/>
          </p:nvPr>
        </p:nvSpPr>
        <p:spPr/>
        <p:txBody>
          <a:bodyPr/>
          <a:lstStyle/>
          <a:p>
            <a:r>
              <a:rPr lang="en-US" dirty="0"/>
              <a:t>Self-Proving Will</a:t>
            </a:r>
          </a:p>
        </p:txBody>
      </p:sp>
      <p:sp>
        <p:nvSpPr>
          <p:cNvPr id="3" name="Content Placeholder 2">
            <a:extLst>
              <a:ext uri="{FF2B5EF4-FFF2-40B4-BE49-F238E27FC236}">
                <a16:creationId xmlns:a16="http://schemas.microsoft.com/office/drawing/2014/main" id="{DA95ADCB-E556-8F7D-FF61-8B40E91D965D}"/>
              </a:ext>
            </a:extLst>
          </p:cNvPr>
          <p:cNvSpPr>
            <a:spLocks noGrp="1"/>
          </p:cNvSpPr>
          <p:nvPr>
            <p:ph idx="1"/>
          </p:nvPr>
        </p:nvSpPr>
        <p:spPr/>
        <p:txBody>
          <a:bodyPr>
            <a:normAutofit fontScale="92500" lnSpcReduction="20000"/>
          </a:bodyPr>
          <a:lstStyle/>
          <a:p>
            <a:pPr marL="0" indent="0">
              <a:buNone/>
            </a:pPr>
            <a:r>
              <a:rPr lang="en-US" dirty="0"/>
              <a:t>Question:</a:t>
            </a:r>
            <a:br>
              <a:rPr lang="en-US" dirty="0"/>
            </a:br>
            <a:r>
              <a:rPr lang="en-US" dirty="0"/>
              <a:t>The will was witnessed by his sister and her husband, and also by a notary to make it self-proving.   Knowing the family well, I can’t imagine that there would be any sort of will contest; but stranger things have happened.  Descendent has three specific bequests, and then the rest of his estate is to be distributed as if he died intestate.  The question from the probating attorney’s office is if having the sister as a witness invalidates the will.</a:t>
            </a:r>
            <a:br>
              <a:rPr lang="en-US" dirty="0"/>
            </a:br>
            <a:br>
              <a:rPr lang="en-US" dirty="0"/>
            </a:br>
            <a:r>
              <a:rPr lang="en-US" dirty="0"/>
              <a:t>Answer:</a:t>
            </a:r>
            <a:br>
              <a:rPr lang="en-US" dirty="0"/>
            </a:br>
            <a:r>
              <a:rPr lang="en-US" dirty="0"/>
              <a:t>There is no limit on the sister being a witness – I double checked, and witnesses to a will do not need to be disinterested.  (that is a requirement for execution of a POA).  So I think this one is okay to admit as self-proving.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43680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EC836-969F-7C95-D5CA-1010A525EFA2}"/>
              </a:ext>
            </a:extLst>
          </p:cNvPr>
          <p:cNvSpPr>
            <a:spLocks noGrp="1"/>
          </p:cNvSpPr>
          <p:nvPr>
            <p:ph type="title"/>
          </p:nvPr>
        </p:nvSpPr>
        <p:spPr/>
        <p:txBody>
          <a:bodyPr/>
          <a:lstStyle/>
          <a:p>
            <a:r>
              <a:rPr lang="en-US" dirty="0"/>
              <a:t>Codicil</a:t>
            </a:r>
          </a:p>
        </p:txBody>
      </p:sp>
      <p:sp>
        <p:nvSpPr>
          <p:cNvPr id="3" name="Content Placeholder 2">
            <a:extLst>
              <a:ext uri="{FF2B5EF4-FFF2-40B4-BE49-F238E27FC236}">
                <a16:creationId xmlns:a16="http://schemas.microsoft.com/office/drawing/2014/main" id="{6F129CDD-6FC9-685C-F14B-0E7E6D8AE42D}"/>
              </a:ext>
            </a:extLst>
          </p:cNvPr>
          <p:cNvSpPr>
            <a:spLocks noGrp="1"/>
          </p:cNvSpPr>
          <p:nvPr>
            <p:ph idx="1"/>
          </p:nvPr>
        </p:nvSpPr>
        <p:spPr/>
        <p:txBody>
          <a:bodyPr>
            <a:normAutofit lnSpcReduction="10000"/>
          </a:bodyPr>
          <a:lstStyle/>
          <a:p>
            <a:pPr marL="0" indent="0">
              <a:buNone/>
            </a:pPr>
            <a:r>
              <a:rPr lang="en-US" dirty="0"/>
              <a:t>Question:</a:t>
            </a:r>
            <a:br>
              <a:rPr lang="en-US" dirty="0"/>
            </a:br>
            <a:r>
              <a:rPr lang="en-US" dirty="0"/>
              <a:t>A local attorney dropped off a copy of a will along with what he states is a codicil of the decedent.  The will looks ok to me – the alleged codicil makes some significant changes to the original will.  While the codicil states Suzie and Rick, they are his only adult children.  I am not sure about the 10% to St. Jude because it isn’t signed, initialed, or dated. </a:t>
            </a:r>
            <a:br>
              <a:rPr lang="en-US" dirty="0"/>
            </a:br>
            <a:br>
              <a:rPr lang="en-US" dirty="0"/>
            </a:br>
            <a:r>
              <a:rPr lang="en-US" dirty="0"/>
              <a:t>Answer:</a:t>
            </a:r>
            <a:br>
              <a:rPr lang="en-US" dirty="0"/>
            </a:br>
            <a:r>
              <a:rPr lang="en-US" dirty="0"/>
              <a:t>The codicil looks to be effective as it modifies the residuary clause – and adds up to 100%.  I don’t think the bequest to St. Jude should be stricken since it’s not initialed.</a:t>
            </a:r>
          </a:p>
        </p:txBody>
      </p:sp>
    </p:spTree>
    <p:extLst>
      <p:ext uri="{BB962C8B-B14F-4D97-AF65-F5344CB8AC3E}">
        <p14:creationId xmlns:p14="http://schemas.microsoft.com/office/powerpoint/2010/main" val="1619733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3172A-79CE-FA04-BEB6-872986FFDAB1}"/>
              </a:ext>
            </a:extLst>
          </p:cNvPr>
          <p:cNvSpPr>
            <a:spLocks noGrp="1"/>
          </p:cNvSpPr>
          <p:nvPr>
            <p:ph type="title"/>
          </p:nvPr>
        </p:nvSpPr>
        <p:spPr/>
        <p:txBody>
          <a:bodyPr/>
          <a:lstStyle/>
          <a:p>
            <a:r>
              <a:rPr lang="en-US" dirty="0"/>
              <a:t>Dependent Relative Revocation </a:t>
            </a:r>
          </a:p>
        </p:txBody>
      </p:sp>
      <p:sp>
        <p:nvSpPr>
          <p:cNvPr id="3" name="Content Placeholder 2">
            <a:extLst>
              <a:ext uri="{FF2B5EF4-FFF2-40B4-BE49-F238E27FC236}">
                <a16:creationId xmlns:a16="http://schemas.microsoft.com/office/drawing/2014/main" id="{6E1199A4-50E9-6077-33E2-8B2CC5A069FF}"/>
              </a:ext>
            </a:extLst>
          </p:cNvPr>
          <p:cNvSpPr>
            <a:spLocks noGrp="1"/>
          </p:cNvSpPr>
          <p:nvPr>
            <p:ph idx="1"/>
          </p:nvPr>
        </p:nvSpPr>
        <p:spPr/>
        <p:txBody>
          <a:bodyPr>
            <a:normAutofit fontScale="77500" lnSpcReduction="20000"/>
          </a:bodyPr>
          <a:lstStyle/>
          <a:p>
            <a:pPr marL="0" indent="0">
              <a:buNone/>
            </a:pPr>
            <a:r>
              <a:rPr lang="en-US" dirty="0"/>
              <a:t>Question:</a:t>
            </a:r>
            <a:br>
              <a:rPr lang="en-US" dirty="0"/>
            </a:br>
            <a:r>
              <a:rPr lang="en-US" dirty="0"/>
              <a:t>Normally, on a copy faire we would white out the deleted language and the additions because the Testatrix did not sign or initial the changes.</a:t>
            </a:r>
            <a:br>
              <a:rPr lang="en-US" dirty="0"/>
            </a:br>
            <a:br>
              <a:rPr lang="en-US" dirty="0"/>
            </a:br>
            <a:r>
              <a:rPr lang="en-US" dirty="0"/>
              <a:t>The attorney is arguing that the doctrine of Dependent Relative Revocation applies and we should probate the copy faire Will without the deletions or the additions.                                                                                                                                                                                                                                          </a:t>
            </a:r>
            <a:br>
              <a:rPr lang="en-US" dirty="0"/>
            </a:br>
            <a:br>
              <a:rPr lang="en-US" dirty="0"/>
            </a:br>
            <a:r>
              <a:rPr lang="en-US" dirty="0"/>
              <a:t>I disagree.  I know the court frowns upon this doctrine.  I think it is used more when there is a change in the amount of a bequest so the earlier amount would remain.  I believe the deletions make it clear she wanted to omit the grandchildren.</a:t>
            </a:r>
            <a:br>
              <a:rPr lang="en-US" dirty="0"/>
            </a:br>
            <a:br>
              <a:rPr lang="en-US" dirty="0"/>
            </a:br>
            <a:r>
              <a:rPr lang="en-US" dirty="0"/>
              <a:t>What do you think?</a:t>
            </a:r>
            <a:br>
              <a:rPr lang="en-US" dirty="0"/>
            </a:br>
            <a:br>
              <a:rPr lang="en-US" dirty="0"/>
            </a:br>
            <a:r>
              <a:rPr lang="en-US" dirty="0"/>
              <a:t>Answer:</a:t>
            </a:r>
            <a:br>
              <a:rPr lang="en-US" dirty="0"/>
            </a:br>
            <a:r>
              <a:rPr lang="en-US" dirty="0"/>
              <a:t>My opinion is that you are correct.  I think you would white out the deleted language and additions.  If he would like to rely on the doctrine, I think he needs to file an OC petition.</a:t>
            </a:r>
          </a:p>
          <a:p>
            <a:pPr marL="0" indent="0">
              <a:buNone/>
            </a:pPr>
            <a:endParaRPr lang="en-US" dirty="0"/>
          </a:p>
        </p:txBody>
      </p:sp>
    </p:spTree>
    <p:extLst>
      <p:ext uri="{BB962C8B-B14F-4D97-AF65-F5344CB8AC3E}">
        <p14:creationId xmlns:p14="http://schemas.microsoft.com/office/powerpoint/2010/main" val="47323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DA4F8-33F0-19D3-6E04-C0DFC35D0EDB}"/>
              </a:ext>
            </a:extLst>
          </p:cNvPr>
          <p:cNvSpPr>
            <a:spLocks noGrp="1"/>
          </p:cNvSpPr>
          <p:nvPr>
            <p:ph type="title"/>
          </p:nvPr>
        </p:nvSpPr>
        <p:spPr/>
        <p:txBody>
          <a:bodyPr/>
          <a:lstStyle/>
          <a:p>
            <a:r>
              <a:rPr lang="en-US" dirty="0"/>
              <a:t>Court Order to Remove Executor</a:t>
            </a:r>
          </a:p>
        </p:txBody>
      </p:sp>
      <p:sp>
        <p:nvSpPr>
          <p:cNvPr id="3" name="Content Placeholder 2">
            <a:extLst>
              <a:ext uri="{FF2B5EF4-FFF2-40B4-BE49-F238E27FC236}">
                <a16:creationId xmlns:a16="http://schemas.microsoft.com/office/drawing/2014/main" id="{6E8FCD67-FCE4-160F-9B44-ECF911F6EE64}"/>
              </a:ext>
            </a:extLst>
          </p:cNvPr>
          <p:cNvSpPr>
            <a:spLocks noGrp="1"/>
          </p:cNvSpPr>
          <p:nvPr>
            <p:ph idx="1"/>
          </p:nvPr>
        </p:nvSpPr>
        <p:spPr/>
        <p:txBody>
          <a:bodyPr>
            <a:normAutofit fontScale="55000" lnSpcReduction="20000"/>
          </a:bodyPr>
          <a:lstStyle/>
          <a:p>
            <a:pPr marL="0" indent="0">
              <a:buNone/>
            </a:pPr>
            <a:r>
              <a:rPr lang="en-US" dirty="0"/>
              <a:t>Question:</a:t>
            </a:r>
            <a:br>
              <a:rPr lang="en-US" dirty="0"/>
            </a:br>
            <a:r>
              <a:rPr lang="en-US" dirty="0"/>
              <a:t>I am hoping you can give me a bit of guidance on an Estate where the Judge ordered an Executor to be removed and be replaced with the Alternate Executor.  This Court Order is dated January 21, 2025 and I was just presented with a Certified Copy today by the Executor who was removed (I am only Register of Wills not the Clerk of the Orphans’ Court).  The removed Executor called my office when he received a notice that a Status Report was due to be filed.  He explained that he had been removed by Court Order so he would not be filing the Status Report.  The Court Order had not been filed in my office so we told him to present us with a certified copy of the Court Order which he did today.  In the past I have always required the Judge to order me to appoint the new Executor or Administrator since only the Register of Wills has jurisdiction to appoint a Personal Representative.  I just want to be sure that I go about this the correct way by:</a:t>
            </a:r>
            <a:br>
              <a:rPr lang="en-US" dirty="0"/>
            </a:br>
            <a:endParaRPr lang="en-US" dirty="0"/>
          </a:p>
          <a:p>
            <a:pPr marL="0" indent="0">
              <a:buNone/>
            </a:pPr>
            <a:r>
              <a:rPr lang="en-US" dirty="0"/>
              <a:t>1. Revoking the current Letters which will leave a vacancy in the position of Personal Representative</a:t>
            </a:r>
          </a:p>
          <a:p>
            <a:pPr marL="0" indent="0">
              <a:buNone/>
            </a:pPr>
            <a:r>
              <a:rPr lang="en-US" dirty="0"/>
              <a:t>2. Asking the Judge for a Court Order ordering me to appoint the Alternate Executor</a:t>
            </a:r>
          </a:p>
          <a:p>
            <a:pPr marL="0" indent="0">
              <a:buNone/>
            </a:pPr>
            <a:r>
              <a:rPr lang="en-US" dirty="0"/>
              <a:t>3. Appoint the Alternate Executor when they appear here with a Petition for Grant of Letters</a:t>
            </a:r>
            <a:br>
              <a:rPr lang="en-US" dirty="0"/>
            </a:br>
            <a:endParaRPr lang="en-US" dirty="0"/>
          </a:p>
          <a:p>
            <a:pPr marL="0" indent="0">
              <a:buNone/>
            </a:pPr>
            <a:r>
              <a:rPr lang="en-US" dirty="0"/>
              <a:t>Am I correct in proceeding this way?  This Estate was opened in 2023 and nothing has been done excepting filing the Certification of Notice to Beneficiaries. I am not really expecting the Alternate Executor to appear to be sworn in, but I do think that I should Revoke the current Letters now that I have the Court Order on record in my office.  I have attached the Court Order.</a:t>
            </a:r>
          </a:p>
          <a:p>
            <a:pPr marL="0" indent="0">
              <a:buNone/>
            </a:pPr>
            <a:br>
              <a:rPr lang="en-US" dirty="0"/>
            </a:br>
            <a:r>
              <a:rPr lang="en-US" dirty="0"/>
              <a:t>Answer:</a:t>
            </a:r>
            <a:br>
              <a:rPr lang="en-US" dirty="0"/>
            </a:br>
            <a:r>
              <a:rPr lang="en-US" dirty="0"/>
              <a:t>Yes, your proposal is the right way to approach this (and how the OC judges should be addressing).</a:t>
            </a:r>
          </a:p>
          <a:p>
            <a:pPr marL="0" indent="0">
              <a:buNone/>
            </a:pPr>
            <a:endParaRPr lang="en-US" dirty="0"/>
          </a:p>
        </p:txBody>
      </p:sp>
    </p:spTree>
    <p:extLst>
      <p:ext uri="{BB962C8B-B14F-4D97-AF65-F5344CB8AC3E}">
        <p14:creationId xmlns:p14="http://schemas.microsoft.com/office/powerpoint/2010/main" val="178809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AE67-B044-46CD-5A35-0EB31E22282E}"/>
              </a:ext>
            </a:extLst>
          </p:cNvPr>
          <p:cNvSpPr>
            <a:spLocks noGrp="1"/>
          </p:cNvSpPr>
          <p:nvPr>
            <p:ph type="title"/>
          </p:nvPr>
        </p:nvSpPr>
        <p:spPr/>
        <p:txBody>
          <a:bodyPr/>
          <a:lstStyle/>
          <a:p>
            <a:r>
              <a:rPr lang="en-US" dirty="0"/>
              <a:t>Non-US Citizen as Executor</a:t>
            </a:r>
          </a:p>
        </p:txBody>
      </p:sp>
      <p:sp>
        <p:nvSpPr>
          <p:cNvPr id="3" name="Content Placeholder 2">
            <a:extLst>
              <a:ext uri="{FF2B5EF4-FFF2-40B4-BE49-F238E27FC236}">
                <a16:creationId xmlns:a16="http://schemas.microsoft.com/office/drawing/2014/main" id="{32EB64B6-4D5B-4B2D-2D35-C02C7ECBA4E4}"/>
              </a:ext>
            </a:extLst>
          </p:cNvPr>
          <p:cNvSpPr>
            <a:spLocks noGrp="1"/>
          </p:cNvSpPr>
          <p:nvPr>
            <p:ph idx="1"/>
          </p:nvPr>
        </p:nvSpPr>
        <p:spPr/>
        <p:txBody>
          <a:bodyPr>
            <a:normAutofit fontScale="70000" lnSpcReduction="20000"/>
          </a:bodyPr>
          <a:lstStyle/>
          <a:p>
            <a:pPr marL="0" indent="0">
              <a:buNone/>
            </a:pPr>
            <a:r>
              <a:rPr lang="en-US" dirty="0"/>
              <a:t>Question:</a:t>
            </a:r>
            <a:br>
              <a:rPr lang="en-US" dirty="0"/>
            </a:br>
            <a:r>
              <a:rPr lang="en-US" dirty="0"/>
              <a:t>I have an individual who is not a US citizen (citizen of Spain) who wants to be the executor of his mother’s estate.  I thought I saw somewhere, or was told, that non-citizens are disqualified from serving as the personal representative, but I cannot find that in writing now.  Section 3156 of the PEF code doesn’t really state that.   I read Section 3156 (4) about 50 times and while the phrasing if very confusing, I don’t think it excludes non-citizens from serving.  Do you know off the top of your head if non-citizens are automatically excluded from serving and where in the PEF code it states that? </a:t>
            </a:r>
            <a:br>
              <a:rPr lang="en-US" dirty="0"/>
            </a:br>
            <a:br>
              <a:rPr lang="en-US" dirty="0"/>
            </a:br>
            <a:endParaRPr lang="en-US" dirty="0"/>
          </a:p>
          <a:p>
            <a:pPr marL="0" indent="0">
              <a:buNone/>
            </a:pPr>
            <a:r>
              <a:rPr lang="en-US" dirty="0"/>
              <a:t>Answer:</a:t>
            </a:r>
            <a:br>
              <a:rPr lang="en-US" dirty="0"/>
            </a:br>
            <a:r>
              <a:rPr lang="en-US" dirty="0"/>
              <a:t>I’m not seeing it either – 3155 does not limit this.</a:t>
            </a:r>
          </a:p>
          <a:p>
            <a:pPr marL="0" indent="0">
              <a:buNone/>
            </a:pPr>
            <a:r>
              <a:rPr lang="en-US" dirty="0"/>
              <a:t>3156 does not state they are not entitled.</a:t>
            </a:r>
          </a:p>
          <a:p>
            <a:pPr marL="0" indent="0">
              <a:buNone/>
            </a:pPr>
            <a:r>
              <a:rPr lang="en-US" dirty="0"/>
              <a:t>3157 says that you have discretion to refuse appointment.</a:t>
            </a:r>
          </a:p>
          <a:p>
            <a:pPr marL="0" indent="0">
              <a:buNone/>
            </a:pPr>
            <a:r>
              <a:rPr lang="en-US" dirty="0"/>
              <a:t>So, I think you can proceed.</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70722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5D6B8-827A-912C-51E7-3AD9ACEA3948}"/>
              </a:ext>
            </a:extLst>
          </p:cNvPr>
          <p:cNvSpPr>
            <a:spLocks noGrp="1"/>
          </p:cNvSpPr>
          <p:nvPr>
            <p:ph type="title"/>
          </p:nvPr>
        </p:nvSpPr>
        <p:spPr/>
        <p:txBody>
          <a:bodyPr/>
          <a:lstStyle/>
          <a:p>
            <a:r>
              <a:rPr lang="en-US" dirty="0"/>
              <a:t>Executrix Needing Translator</a:t>
            </a:r>
          </a:p>
        </p:txBody>
      </p:sp>
      <p:sp>
        <p:nvSpPr>
          <p:cNvPr id="3" name="Content Placeholder 2">
            <a:extLst>
              <a:ext uri="{FF2B5EF4-FFF2-40B4-BE49-F238E27FC236}">
                <a16:creationId xmlns:a16="http://schemas.microsoft.com/office/drawing/2014/main" id="{0C49535D-7E68-F396-44BF-9D111BBA581E}"/>
              </a:ext>
            </a:extLst>
          </p:cNvPr>
          <p:cNvSpPr>
            <a:spLocks noGrp="1"/>
          </p:cNvSpPr>
          <p:nvPr>
            <p:ph idx="1"/>
          </p:nvPr>
        </p:nvSpPr>
        <p:spPr/>
        <p:txBody>
          <a:bodyPr>
            <a:normAutofit fontScale="92500" lnSpcReduction="20000"/>
          </a:bodyPr>
          <a:lstStyle/>
          <a:p>
            <a:pPr marL="0" indent="0">
              <a:buNone/>
            </a:pPr>
            <a:r>
              <a:rPr lang="en-US" dirty="0"/>
              <a:t>Question:</a:t>
            </a:r>
            <a:br>
              <a:rPr lang="en-US" dirty="0"/>
            </a:br>
            <a:r>
              <a:rPr lang="en-US" dirty="0"/>
              <a:t>I have a question regarding doing an Estate that the Representative needs a Translator.  They are requesting a Zoom and the Attorney is providing the Translator because the Executrix only speaks Spanish.  For our Marriage Licenses, when there is a translator, we have a stamp and they sign it stating “ I _(Their Name)_______, translated from English to Spanish and Spanish to English”  Is it a Fiduciary Rule that we would need something like that for an Estate?  I believe the Attorney is going to file an affidavit stating that it was translated.  Is this required?   This is the first that we ever needed a translator so I am a bit lost, but I figured the affidavit would be fine.</a:t>
            </a:r>
            <a:br>
              <a:rPr lang="en-US" dirty="0"/>
            </a:br>
            <a:br>
              <a:rPr lang="en-US" dirty="0"/>
            </a:br>
            <a:r>
              <a:rPr lang="en-US" dirty="0"/>
              <a:t>Answer:</a:t>
            </a:r>
            <a:br>
              <a:rPr lang="en-US" dirty="0"/>
            </a:br>
            <a:r>
              <a:rPr lang="en-US" dirty="0"/>
              <a:t>I don’t believe there is any statutory requirement.  The affidavit should suffice, and that is good practice.</a:t>
            </a:r>
          </a:p>
        </p:txBody>
      </p:sp>
    </p:spTree>
    <p:extLst>
      <p:ext uri="{BB962C8B-B14F-4D97-AF65-F5344CB8AC3E}">
        <p14:creationId xmlns:p14="http://schemas.microsoft.com/office/powerpoint/2010/main" val="45465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BED8B-947D-D803-645E-B7C9F4C98661}"/>
              </a:ext>
            </a:extLst>
          </p:cNvPr>
          <p:cNvSpPr>
            <a:spLocks noGrp="1"/>
          </p:cNvSpPr>
          <p:nvPr>
            <p:ph type="title"/>
          </p:nvPr>
        </p:nvSpPr>
        <p:spPr/>
        <p:txBody>
          <a:bodyPr/>
          <a:lstStyle/>
          <a:p>
            <a:r>
              <a:rPr lang="en-US" dirty="0"/>
              <a:t>Exemplified Copy of Letters</a:t>
            </a:r>
          </a:p>
        </p:txBody>
      </p:sp>
      <p:sp>
        <p:nvSpPr>
          <p:cNvPr id="3" name="Content Placeholder 2">
            <a:extLst>
              <a:ext uri="{FF2B5EF4-FFF2-40B4-BE49-F238E27FC236}">
                <a16:creationId xmlns:a16="http://schemas.microsoft.com/office/drawing/2014/main" id="{872B99E4-37B8-DD93-4E2F-DD370AF3CA7F}"/>
              </a:ext>
            </a:extLst>
          </p:cNvPr>
          <p:cNvSpPr>
            <a:spLocks noGrp="1"/>
          </p:cNvSpPr>
          <p:nvPr>
            <p:ph idx="1"/>
          </p:nvPr>
        </p:nvSpPr>
        <p:spPr/>
        <p:txBody>
          <a:bodyPr>
            <a:normAutofit/>
          </a:bodyPr>
          <a:lstStyle/>
          <a:p>
            <a:pPr marL="0" indent="0">
              <a:buNone/>
            </a:pPr>
            <a:r>
              <a:rPr lang="en-US" dirty="0"/>
              <a:t>Question:</a:t>
            </a:r>
          </a:p>
          <a:p>
            <a:pPr marL="0" indent="0">
              <a:buNone/>
            </a:pPr>
            <a:r>
              <a:rPr lang="en-US" dirty="0"/>
              <a:t>Attorney requesting virtual hearing for ancillary probate (see attached).</a:t>
            </a:r>
            <a:br>
              <a:rPr lang="en-US" dirty="0"/>
            </a:br>
            <a:br>
              <a:rPr lang="en-US" dirty="0"/>
            </a:br>
            <a:r>
              <a:rPr lang="en-US" dirty="0"/>
              <a:t>Answer:</a:t>
            </a:r>
            <a:br>
              <a:rPr lang="en-US" dirty="0"/>
            </a:br>
            <a:r>
              <a:rPr lang="en-US" dirty="0"/>
              <a:t>I reviewed the material and 20 PaCSA 3136.  It appears you have an exemplified copy of the letters from Florida.  You can issue ancillary letters (I would do actual letters, not a short cert).</a:t>
            </a:r>
            <a:br>
              <a:rPr lang="en-US" dirty="0"/>
            </a:br>
            <a:endParaRPr lang="en-US" dirty="0"/>
          </a:p>
        </p:txBody>
      </p:sp>
    </p:spTree>
    <p:extLst>
      <p:ext uri="{BB962C8B-B14F-4D97-AF65-F5344CB8AC3E}">
        <p14:creationId xmlns:p14="http://schemas.microsoft.com/office/powerpoint/2010/main" val="900079640"/>
      </p:ext>
    </p:extLst>
  </p:cSld>
  <p:clrMapOvr>
    <a:masterClrMapping/>
  </p:clrMapOvr>
</p:sld>
</file>

<file path=ppt/theme/theme1.xml><?xml version="1.0" encoding="utf-8"?>
<a:theme xmlns:a="http://schemas.openxmlformats.org/drawingml/2006/main" name="Presentation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D7C0AD7-37D0-4FC9-B1AD-17BC84A2F2DF}" vid="{D8F8D932-402D-4749-88A1-9D852084CFC4}"/>
    </a:ext>
  </a:extLst>
</a:theme>
</file>

<file path=customXML/item.xml><?xml version="1.0" encoding="utf-8"?>
<properties xmlns="http://www.imanage.com/work/xmlschema">
  <documentid>BARLEY!20043866.1</documentid>
  <senderid>AXS</senderid>
  <senderemail>AXS@BARLEY.COM</senderemail>
  <lastmodified>2026-07-16T08:47:12.0000000-04:00</lastmodified>
  <database>BARLEY</database>
</properties>
</file>

<file path=docProps/app.xml><?xml version="1.0" encoding="utf-8"?>
<Properties xmlns="http://schemas.openxmlformats.org/officeDocument/2006/extended-properties" xmlns:vt="http://schemas.openxmlformats.org/officeDocument/2006/docPropsVTypes">
  <Template>Default Theme</Template>
  <TotalTime>4207</TotalTime>
  <Words>2533</Words>
  <Application>Microsoft Office PowerPoint</Application>
  <PresentationFormat>Widescreen</PresentationFormat>
  <Paragraphs>51</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Helvetica</vt:lpstr>
      <vt:lpstr>Presentation2</vt:lpstr>
      <vt:lpstr>REGISTER OF WILLS/ORPHANS COURT OPINIONS </vt:lpstr>
      <vt:lpstr>Will Missing a Page</vt:lpstr>
      <vt:lpstr>Self-Proving Will</vt:lpstr>
      <vt:lpstr>Codicil</vt:lpstr>
      <vt:lpstr>Dependent Relative Revocation </vt:lpstr>
      <vt:lpstr>Court Order to Remove Executor</vt:lpstr>
      <vt:lpstr>Non-US Citizen as Executor</vt:lpstr>
      <vt:lpstr>Executrix Needing Translator</vt:lpstr>
      <vt:lpstr>Exemplified Copy of Letters</vt:lpstr>
      <vt:lpstr>Petition for Letters of Administration</vt:lpstr>
      <vt:lpstr>Petition to Settle Claim for a Minor</vt:lpstr>
      <vt:lpstr>Confidentiality of Guardianship Cases</vt:lpstr>
      <vt:lpstr>Notice of Claim</vt:lpstr>
      <vt:lpstr>Location of probate</vt:lpstr>
      <vt:lpstr>Disclaimer</vt:lpstr>
    </vt:vector>
  </TitlesOfParts>
  <Company>Barley Snyder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Miller, Emily S.</dc:creator>
  <cp:lastModifiedBy>Snyder, Alex</cp:lastModifiedBy>
  <cp:revision>129</cp:revision>
  <dcterms:created xsi:type="dcterms:W3CDTF">2025-07-11T15:12:09Z</dcterms:created>
  <dcterms:modified xsi:type="dcterms:W3CDTF">2026-07-16T12:47:12Z</dcterms:modified>
</cp:coreProperties>
</file>