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sldIdLst>
    <p:sldId id="261" r:id="rId5"/>
    <p:sldId id="285" r:id="rId6"/>
    <p:sldId id="287" r:id="rId7"/>
    <p:sldId id="293" r:id="rId8"/>
    <p:sldId id="294" r:id="rId9"/>
    <p:sldId id="295" r:id="rId10"/>
    <p:sldId id="296" r:id="rId11"/>
    <p:sldId id="289" r:id="rId12"/>
    <p:sldId id="298" r:id="rId13"/>
    <p:sldId id="301" r:id="rId14"/>
    <p:sldId id="302" r:id="rId15"/>
    <p:sldId id="303" r:id="rId16"/>
    <p:sldId id="304" r:id="rId17"/>
    <p:sldId id="299" r:id="rId18"/>
    <p:sldId id="290" r:id="rId19"/>
    <p:sldId id="305" r:id="rId20"/>
    <p:sldId id="306" r:id="rId21"/>
    <p:sldId id="307" r:id="rId22"/>
    <p:sldId id="291" r:id="rId23"/>
    <p:sldId id="308" r:id="rId24"/>
    <p:sldId id="310" r:id="rId25"/>
    <p:sldId id="311" r:id="rId26"/>
    <p:sldId id="309" r:id="rId27"/>
    <p:sldId id="312" r:id="rId28"/>
    <p:sldId id="314" r:id="rId29"/>
    <p:sldId id="313" r:id="rId30"/>
    <p:sldId id="315" r:id="rId31"/>
    <p:sldId id="260" r:id="rId32"/>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26"/>
    <p:restoredTop sz="94722"/>
  </p:normalViewPr>
  <p:slideViewPr>
    <p:cSldViewPr snapToGrid="0" snapToObjects="1">
      <p:cViewPr varScale="1">
        <p:scale>
          <a:sx n="65" d="100"/>
          <a:sy n="65" d="100"/>
        </p:scale>
        <p:origin x="688" y="52"/>
      </p:cViewPr>
      <p:guideLst/>
    </p:cSldViewPr>
  </p:slideViewPr>
  <p:notesTextViewPr>
    <p:cViewPr>
      <p:scale>
        <a:sx n="1" d="1"/>
        <a:sy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9.xml" Id="rId13" /><Relationship Type="http://schemas.openxmlformats.org/officeDocument/2006/relationships/slide" Target="slides/slide14.xml" Id="rId18" /><Relationship Type="http://schemas.openxmlformats.org/officeDocument/2006/relationships/slide" Target="slides/slide22.xml" Id="rId26" /><Relationship Type="http://schemas.openxmlformats.org/officeDocument/2006/relationships/slide" Target="slides/slide17.xml" Id="rId21" /><Relationship Type="http://schemas.openxmlformats.org/officeDocument/2006/relationships/presProps" Target="presProps.xml" Id="rId34" /><Relationship Type="http://schemas.openxmlformats.org/officeDocument/2006/relationships/slide" Target="slides/slide3.xml" Id="rId7" /><Relationship Type="http://schemas.openxmlformats.org/officeDocument/2006/relationships/slide" Target="slides/slide8.xml" Id="rId12" /><Relationship Type="http://schemas.openxmlformats.org/officeDocument/2006/relationships/slide" Target="slides/slide13.xml" Id="rId17" /><Relationship Type="http://schemas.openxmlformats.org/officeDocument/2006/relationships/slide" Target="slides/slide21.xml" Id="rId25" /><Relationship Type="http://schemas.openxmlformats.org/officeDocument/2006/relationships/notesMaster" Target="notesMasters/notesMaster1.xml" Id="rId33" /><Relationship Type="http://schemas.openxmlformats.org/officeDocument/2006/relationships/customXml" Target="../customXml/item2.xml" Id="rId2" /><Relationship Type="http://schemas.openxmlformats.org/officeDocument/2006/relationships/slide" Target="slides/slide12.xml" Id="rId16" /><Relationship Type="http://schemas.openxmlformats.org/officeDocument/2006/relationships/slide" Target="slides/slide16.xml" Id="rId20" /><Relationship Type="http://schemas.openxmlformats.org/officeDocument/2006/relationships/slide" Target="slides/slide25.xml" Id="rId29" /><Relationship Type="http://schemas.openxmlformats.org/officeDocument/2006/relationships/customXml" Target="../customXml/item1.xml" Id="rId1" /><Relationship Type="http://schemas.openxmlformats.org/officeDocument/2006/relationships/slide" Target="slides/slide2.xml" Id="rId6" /><Relationship Type="http://schemas.openxmlformats.org/officeDocument/2006/relationships/slide" Target="slides/slide7.xml" Id="rId11" /><Relationship Type="http://schemas.openxmlformats.org/officeDocument/2006/relationships/slide" Target="slides/slide20.xml" Id="rId24" /><Relationship Type="http://schemas.openxmlformats.org/officeDocument/2006/relationships/slide" Target="slides/slide28.xml" Id="rId32" /><Relationship Type="http://schemas.openxmlformats.org/officeDocument/2006/relationships/tableStyles" Target="tableStyles.xml" Id="rId37" /><Relationship Type="http://schemas.openxmlformats.org/officeDocument/2006/relationships/slide" Target="slides/slide1.xml" Id="rId5" /><Relationship Type="http://schemas.openxmlformats.org/officeDocument/2006/relationships/slide" Target="slides/slide11.xml" Id="rId15" /><Relationship Type="http://schemas.openxmlformats.org/officeDocument/2006/relationships/slide" Target="slides/slide19.xml" Id="rId23" /><Relationship Type="http://schemas.openxmlformats.org/officeDocument/2006/relationships/slide" Target="slides/slide24.xml" Id="rId28" /><Relationship Type="http://schemas.openxmlformats.org/officeDocument/2006/relationships/theme" Target="theme/theme1.xml" Id="rId36" /><Relationship Type="http://schemas.openxmlformats.org/officeDocument/2006/relationships/slide" Target="slides/slide6.xml" Id="rId10" /><Relationship Type="http://schemas.openxmlformats.org/officeDocument/2006/relationships/slide" Target="slides/slide15.xml" Id="rId19" /><Relationship Type="http://schemas.openxmlformats.org/officeDocument/2006/relationships/slide" Target="slides/slide27.xml" Id="rId31" /><Relationship Type="http://schemas.openxmlformats.org/officeDocument/2006/relationships/slideMaster" Target="slideMasters/slideMaster1.xml" Id="rId4" /><Relationship Type="http://schemas.openxmlformats.org/officeDocument/2006/relationships/slide" Target="slides/slide5.xml" Id="rId9" /><Relationship Type="http://schemas.openxmlformats.org/officeDocument/2006/relationships/slide" Target="slides/slide10.xml" Id="rId14" /><Relationship Type="http://schemas.openxmlformats.org/officeDocument/2006/relationships/slide" Target="slides/slide18.xml" Id="rId22" /><Relationship Type="http://schemas.openxmlformats.org/officeDocument/2006/relationships/slide" Target="slides/slide23.xml" Id="rId27" /><Relationship Type="http://schemas.openxmlformats.org/officeDocument/2006/relationships/slide" Target="slides/slide26.xml" Id="rId30" /><Relationship Type="http://schemas.openxmlformats.org/officeDocument/2006/relationships/viewProps" Target="viewProps.xml" Id="rId35" /><Relationship Type="http://schemas.openxmlformats.org/officeDocument/2006/relationships/slide" Target="slides/slide4.xml" Id="rId8" /><Relationship Type="http://schemas.openxmlformats.org/officeDocument/2006/relationships/customXml" Target="../customXml/item3.xml" Id="rId3" /><Relationship Type="http://schemas.openxmlformats.org/officeDocument/2006/relationships/customXml" Target="/customXML/item4.xml" Id="imanage.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408"/>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970938" y="0"/>
            <a:ext cx="3037840" cy="463408"/>
          </a:xfrm>
          <a:prstGeom prst="rect">
            <a:avLst/>
          </a:prstGeom>
        </p:spPr>
        <p:txBody>
          <a:bodyPr vert="horz" lIns="92830" tIns="46415" rIns="92830" bIns="46415" rtlCol="0"/>
          <a:lstStyle>
            <a:lvl1pPr algn="r">
              <a:defRPr sz="1200"/>
            </a:lvl1pPr>
          </a:lstStyle>
          <a:p>
            <a:fld id="{2CCD9EBC-7B33-425B-9598-6C333A2EE07F}" type="datetimeFigureOut">
              <a:rPr lang="en-US" smtClean="0"/>
              <a:t>7/12/2026</a:t>
            </a:fld>
            <a:endParaRPr lang="en-US"/>
          </a:p>
        </p:txBody>
      </p:sp>
      <p:sp>
        <p:nvSpPr>
          <p:cNvPr id="4" name="Slide Image Placeholder 3"/>
          <p:cNvSpPr>
            <a:spLocks noGrp="1" noRot="1" noChangeAspect="1"/>
          </p:cNvSpPr>
          <p:nvPr>
            <p:ph type="sldImg" idx="2"/>
          </p:nvPr>
        </p:nvSpPr>
        <p:spPr>
          <a:xfrm>
            <a:off x="733425" y="1154113"/>
            <a:ext cx="5543550" cy="3117850"/>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701040" y="4444861"/>
            <a:ext cx="5608320" cy="3636705"/>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37840" cy="463407"/>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9"/>
            <a:ext cx="3037840" cy="463407"/>
          </a:xfrm>
          <a:prstGeom prst="rect">
            <a:avLst/>
          </a:prstGeom>
        </p:spPr>
        <p:txBody>
          <a:bodyPr vert="horz" lIns="92830" tIns="46415" rIns="92830" bIns="46415" rtlCol="0" anchor="b"/>
          <a:lstStyle>
            <a:lvl1pPr algn="r">
              <a:defRPr sz="1200"/>
            </a:lvl1pPr>
          </a:lstStyle>
          <a:p>
            <a:fld id="{3B535AE8-D665-496E-A1E9-E10593E7FB82}" type="slidenum">
              <a:rPr lang="en-US" smtClean="0"/>
              <a:t>‹#›</a:t>
            </a:fld>
            <a:endParaRPr lang="en-US"/>
          </a:p>
        </p:txBody>
      </p:sp>
    </p:spTree>
    <p:extLst>
      <p:ext uri="{BB962C8B-B14F-4D97-AF65-F5344CB8AC3E}">
        <p14:creationId xmlns:p14="http://schemas.microsoft.com/office/powerpoint/2010/main" val="37308633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9" name="Picture 8" descr="Shape&#10;&#10;Description automatically generated with medium confidence">
            <a:extLst>
              <a:ext uri="{FF2B5EF4-FFF2-40B4-BE49-F238E27FC236}">
                <a16:creationId xmlns:a16="http://schemas.microsoft.com/office/drawing/2014/main" id="{CBC4C7C9-7BC9-0F42-8BA6-A9ED910F0B4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682593-D8A9-7640-80A9-B11B6A816A05}"/>
              </a:ext>
            </a:extLst>
          </p:cNvPr>
          <p:cNvSpPr>
            <a:spLocks noGrp="1"/>
          </p:cNvSpPr>
          <p:nvPr>
            <p:ph type="ctrTitle"/>
          </p:nvPr>
        </p:nvSpPr>
        <p:spPr>
          <a:xfrm>
            <a:off x="1524000" y="1122363"/>
            <a:ext cx="9746974" cy="2387600"/>
          </a:xfrm>
        </p:spPr>
        <p:txBody>
          <a:bodyPr anchor="b">
            <a:normAutofit/>
          </a:bodyPr>
          <a:lstStyle>
            <a:lvl1pPr algn="l">
              <a:defRPr sz="5400">
                <a:solidFill>
                  <a:schemeClr val="bg1"/>
                </a:solidFill>
                <a:latin typeface="Helvetica"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F916B467-07FD-0440-BC00-78E07E9CEC01}"/>
              </a:ext>
            </a:extLst>
          </p:cNvPr>
          <p:cNvSpPr>
            <a:spLocks noGrp="1"/>
          </p:cNvSpPr>
          <p:nvPr>
            <p:ph type="subTitle" idx="1"/>
          </p:nvPr>
        </p:nvSpPr>
        <p:spPr>
          <a:xfrm>
            <a:off x="1524000" y="3602038"/>
            <a:ext cx="9144000" cy="1655762"/>
          </a:xfrm>
        </p:spPr>
        <p:txBody>
          <a:bodyPr/>
          <a:lstStyle>
            <a:lvl1pPr marL="0" indent="0" algn="l">
              <a:buNone/>
              <a:defRPr sz="2400">
                <a:solidFill>
                  <a:schemeClr val="bg1"/>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8C938FB8-FE28-D040-9880-1AD4F0AFB804}"/>
              </a:ext>
            </a:extLst>
          </p:cNvPr>
          <p:cNvSpPr>
            <a:spLocks noGrp="1"/>
          </p:cNvSpPr>
          <p:nvPr>
            <p:ph type="dt" sz="half" idx="10"/>
          </p:nvPr>
        </p:nvSpPr>
        <p:spPr/>
        <p:txBody>
          <a:bodyPr/>
          <a:lstStyle>
            <a:lvl1pPr>
              <a:defRPr>
                <a:latin typeface="Helvetica" pitchFamily="2" charset="0"/>
              </a:defRPr>
            </a:lvl1pPr>
          </a:lstStyle>
          <a:p>
            <a:fld id="{EAEA01FE-0EA0-7943-A881-60E66D7B7BE5}" type="datetimeFigureOut">
              <a:rPr lang="en-US" smtClean="0"/>
              <a:pPr/>
              <a:t>7/12/2026</a:t>
            </a:fld>
            <a:endParaRPr lang="en-US" dirty="0"/>
          </a:p>
        </p:txBody>
      </p:sp>
      <p:sp>
        <p:nvSpPr>
          <p:cNvPr id="5" name="Footer Placeholder 4">
            <a:extLst>
              <a:ext uri="{FF2B5EF4-FFF2-40B4-BE49-F238E27FC236}">
                <a16:creationId xmlns:a16="http://schemas.microsoft.com/office/drawing/2014/main" id="{F13EA2C0-0BA2-6E45-BC60-479C01405A38}"/>
              </a:ext>
            </a:extLst>
          </p:cNvPr>
          <p:cNvSpPr>
            <a:spLocks noGrp="1"/>
          </p:cNvSpPr>
          <p:nvPr>
            <p:ph type="ftr" sz="quarter" idx="11"/>
          </p:nvPr>
        </p:nvSpPr>
        <p:spPr/>
        <p:txBody>
          <a:bodyPr/>
          <a:lstStyle>
            <a:lvl1pPr>
              <a:defRPr>
                <a:latin typeface="Helvetica" pitchFamily="2" charset="0"/>
              </a:defRPr>
            </a:lvl1pPr>
          </a:lstStyle>
          <a:p>
            <a:endParaRPr lang="en-US" dirty="0"/>
          </a:p>
        </p:txBody>
      </p:sp>
      <p:sp>
        <p:nvSpPr>
          <p:cNvPr id="6" name="Slide Number Placeholder 5">
            <a:extLst>
              <a:ext uri="{FF2B5EF4-FFF2-40B4-BE49-F238E27FC236}">
                <a16:creationId xmlns:a16="http://schemas.microsoft.com/office/drawing/2014/main" id="{BDBE8D3B-FF5A-2F4A-833A-A1273A23DEC4}"/>
              </a:ext>
            </a:extLst>
          </p:cNvPr>
          <p:cNvSpPr>
            <a:spLocks noGrp="1"/>
          </p:cNvSpPr>
          <p:nvPr>
            <p:ph type="sldNum" sz="quarter" idx="12"/>
          </p:nvPr>
        </p:nvSpPr>
        <p:spPr/>
        <p:txBody>
          <a:bodyPr/>
          <a:lstStyle>
            <a:lvl1pPr>
              <a:defRPr>
                <a:latin typeface="Helvetica" pitchFamily="2" charset="0"/>
              </a:defRPr>
            </a:lvl1pPr>
          </a:lstStyle>
          <a:p>
            <a:fld id="{D220BF2D-71B4-A043-BE8C-ED3C72EF8804}" type="slidenum">
              <a:rPr lang="en-US" smtClean="0"/>
              <a:pPr/>
              <a:t>‹#›</a:t>
            </a:fld>
            <a:endParaRPr lang="en-US" dirty="0"/>
          </a:p>
        </p:txBody>
      </p:sp>
      <p:sp>
        <p:nvSpPr>
          <p:cNvPr id="7" name="TextBox 6">
            <a:extLst>
              <a:ext uri="{FF2B5EF4-FFF2-40B4-BE49-F238E27FC236}">
                <a16:creationId xmlns:a16="http://schemas.microsoft.com/office/drawing/2014/main" id="{54D373CC-EE2F-1C43-AA74-6E7BE766BE91}"/>
              </a:ext>
            </a:extLst>
          </p:cNvPr>
          <p:cNvSpPr txBox="1"/>
          <p:nvPr userDrawn="1"/>
        </p:nvSpPr>
        <p:spPr>
          <a:xfrm>
            <a:off x="848139" y="5642272"/>
            <a:ext cx="11039856" cy="246221"/>
          </a:xfrm>
          <a:prstGeom prst="rect">
            <a:avLst/>
          </a:prstGeom>
          <a:noFill/>
        </p:spPr>
        <p:txBody>
          <a:bodyPr wrap="square" rtlCol="0">
            <a:spAutoFit/>
          </a:bodyPr>
          <a:lstStyle/>
          <a:p>
            <a:pPr algn="r"/>
            <a:r>
              <a:rPr lang="en-US" sz="950" b="1" i="0" dirty="0">
                <a:latin typeface="Helvetica" pitchFamily="2" charset="0"/>
              </a:rPr>
              <a:t>LANCASTER  ·  YORK  ·  READING  ·  HARRISBURG  ·  HANOVER  ·  LEBANON  ·  MALVERN  ·  GETTYSBURG  ·  SCHUYLKILL HAVEN  ·  HUNT VALLEY, MD  ·  COLUMBIA, MD </a:t>
            </a:r>
          </a:p>
        </p:txBody>
      </p:sp>
      <p:sp>
        <p:nvSpPr>
          <p:cNvPr id="8" name="TextBox 7">
            <a:extLst>
              <a:ext uri="{FF2B5EF4-FFF2-40B4-BE49-F238E27FC236}">
                <a16:creationId xmlns:a16="http://schemas.microsoft.com/office/drawing/2014/main" id="{DD6FC773-7792-6E49-BE86-BF3E9AE8454F}"/>
              </a:ext>
            </a:extLst>
          </p:cNvPr>
          <p:cNvSpPr txBox="1"/>
          <p:nvPr userDrawn="1"/>
        </p:nvSpPr>
        <p:spPr>
          <a:xfrm>
            <a:off x="8392732" y="6578821"/>
            <a:ext cx="3799268" cy="261610"/>
          </a:xfrm>
          <a:prstGeom prst="rect">
            <a:avLst/>
          </a:prstGeom>
          <a:noFill/>
        </p:spPr>
        <p:txBody>
          <a:bodyPr wrap="square" rtlCol="0">
            <a:spAutoFit/>
          </a:bodyPr>
          <a:lstStyle/>
          <a:p>
            <a:pPr algn="r"/>
            <a:r>
              <a:rPr lang="en-US" sz="1100" dirty="0">
                <a:solidFill>
                  <a:schemeClr val="bg1"/>
                </a:solidFill>
                <a:latin typeface="Helvetica" pitchFamily="2" charset="0"/>
              </a:rPr>
              <a:t>© 2025 Barley Snyder LLP</a:t>
            </a:r>
          </a:p>
        </p:txBody>
      </p:sp>
    </p:spTree>
    <p:extLst>
      <p:ext uri="{BB962C8B-B14F-4D97-AF65-F5344CB8AC3E}">
        <p14:creationId xmlns:p14="http://schemas.microsoft.com/office/powerpoint/2010/main" val="459500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60442" y="365125"/>
            <a:ext cx="9793357" cy="1325563"/>
          </a:xfrm>
        </p:spPr>
        <p:txBody>
          <a:bodyPr/>
          <a:lstStyle>
            <a:lvl1pPr>
              <a:defRPr>
                <a:solidFill>
                  <a:schemeClr val="bg1"/>
                </a:solidFill>
                <a:latin typeface="Helvetica" pitchFamily="2"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0" i="0">
                <a:latin typeface="Helvetica" pitchFamily="2" charset="0"/>
              </a:defRPr>
            </a:lvl1pPr>
            <a:lvl2pPr>
              <a:defRPr b="0" i="0">
                <a:latin typeface="Helvetica" pitchFamily="2" charset="0"/>
              </a:defRPr>
            </a:lvl2pPr>
            <a:lvl3pPr>
              <a:defRPr b="0" i="0">
                <a:latin typeface="Helvetica" pitchFamily="2" charset="0"/>
              </a:defRPr>
            </a:lvl3pPr>
            <a:lvl4pPr>
              <a:defRPr b="0" i="0">
                <a:latin typeface="Helvetica" pitchFamily="2" charset="0"/>
              </a:defRPr>
            </a:lvl4pPr>
            <a:lvl5pPr>
              <a:defRPr b="0" i="0">
                <a:latin typeface="Helvetica" pitchFamily="2"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838200" y="6157570"/>
            <a:ext cx="2743200" cy="365125"/>
          </a:xfrm>
        </p:spPr>
        <p:txBody>
          <a:bodyPr/>
          <a:lstStyle>
            <a:lvl1pPr>
              <a:defRPr>
                <a:latin typeface="Helvetica" pitchFamily="2" charset="0"/>
              </a:defRPr>
            </a:lvl1pPr>
          </a:lstStyle>
          <a:p>
            <a:fld id="{27DE2A63-52F7-4652-8F54-EB271F2A16A4}" type="datetimeFigureOut">
              <a:rPr lang="en-US" smtClean="0"/>
              <a:pPr/>
              <a:t>7/12/2026</a:t>
            </a:fld>
            <a:endParaRPr lang="en-US" dirty="0"/>
          </a:p>
        </p:txBody>
      </p:sp>
      <p:sp>
        <p:nvSpPr>
          <p:cNvPr id="5" name="Footer Placeholder 4"/>
          <p:cNvSpPr>
            <a:spLocks noGrp="1"/>
          </p:cNvSpPr>
          <p:nvPr>
            <p:ph type="ftr" sz="quarter" idx="11"/>
          </p:nvPr>
        </p:nvSpPr>
        <p:spPr>
          <a:xfrm>
            <a:off x="4038600" y="6157570"/>
            <a:ext cx="4114800" cy="365125"/>
          </a:xfrm>
        </p:spPr>
        <p:txBody>
          <a:bodyPr/>
          <a:lstStyle>
            <a:lvl1pPr>
              <a:defRPr>
                <a:latin typeface="Helvetica" pitchFamily="2" charset="0"/>
              </a:defRPr>
            </a:lvl1pPr>
          </a:lstStyle>
          <a:p>
            <a:endParaRPr lang="en-US" dirty="0"/>
          </a:p>
        </p:txBody>
      </p:sp>
      <p:sp>
        <p:nvSpPr>
          <p:cNvPr id="6" name="Slide Number Placeholder 5"/>
          <p:cNvSpPr>
            <a:spLocks noGrp="1"/>
          </p:cNvSpPr>
          <p:nvPr>
            <p:ph type="sldNum" sz="quarter" idx="12"/>
          </p:nvPr>
        </p:nvSpPr>
        <p:spPr>
          <a:xfrm>
            <a:off x="8610600" y="6157570"/>
            <a:ext cx="2743200" cy="365125"/>
          </a:xfrm>
        </p:spPr>
        <p:txBody>
          <a:bodyPr/>
          <a:lstStyle>
            <a:lvl1pPr>
              <a:defRPr>
                <a:latin typeface="Helvetica" pitchFamily="2" charset="0"/>
              </a:defRPr>
            </a:lvl1pPr>
          </a:lstStyle>
          <a:p>
            <a:fld id="{A24B0914-E6DE-46A1-AA8F-C9389CCD9C4A}" type="slidenum">
              <a:rPr lang="en-US" smtClean="0"/>
              <a:pPr/>
              <a:t>‹#›</a:t>
            </a:fld>
            <a:endParaRPr lang="en-US" dirty="0"/>
          </a:p>
        </p:txBody>
      </p:sp>
      <p:sp>
        <p:nvSpPr>
          <p:cNvPr id="7" name="TextBox 6">
            <a:extLst>
              <a:ext uri="{FF2B5EF4-FFF2-40B4-BE49-F238E27FC236}">
                <a16:creationId xmlns:a16="http://schemas.microsoft.com/office/drawing/2014/main" id="{3FA1FE7A-0728-E840-9F80-815692D5CB09}"/>
              </a:ext>
            </a:extLst>
          </p:cNvPr>
          <p:cNvSpPr txBox="1"/>
          <p:nvPr userDrawn="1"/>
        </p:nvSpPr>
        <p:spPr>
          <a:xfrm>
            <a:off x="8392732" y="6578821"/>
            <a:ext cx="3799268" cy="261610"/>
          </a:xfrm>
          <a:prstGeom prst="rect">
            <a:avLst/>
          </a:prstGeom>
          <a:noFill/>
        </p:spPr>
        <p:txBody>
          <a:bodyPr wrap="square" rtlCol="0">
            <a:spAutoFit/>
          </a:bodyPr>
          <a:lstStyle/>
          <a:p>
            <a:pPr algn="r"/>
            <a:r>
              <a:rPr lang="en-US" sz="1100" dirty="0">
                <a:solidFill>
                  <a:schemeClr val="bg1"/>
                </a:solidFill>
                <a:latin typeface="Helvetica" pitchFamily="2" charset="0"/>
              </a:rPr>
              <a:t>© 2025 Barley Snyder LLP</a:t>
            </a:r>
          </a:p>
        </p:txBody>
      </p:sp>
    </p:spTree>
    <p:extLst>
      <p:ext uri="{BB962C8B-B14F-4D97-AF65-F5344CB8AC3E}">
        <p14:creationId xmlns:p14="http://schemas.microsoft.com/office/powerpoint/2010/main" val="23899764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1" name="Picture 10" descr="Shape&#10;&#10;Description automatically generated">
            <a:extLst>
              <a:ext uri="{FF2B5EF4-FFF2-40B4-BE49-F238E27FC236}">
                <a16:creationId xmlns:a16="http://schemas.microsoft.com/office/drawing/2014/main" id="{7C6F06C7-5E41-7341-9D7C-7D04D6E2C72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A8AD7B1-1F83-B64D-A68A-DAE862319363}"/>
              </a:ext>
            </a:extLst>
          </p:cNvPr>
          <p:cNvSpPr>
            <a:spLocks noGrp="1"/>
          </p:cNvSpPr>
          <p:nvPr>
            <p:ph type="title"/>
          </p:nvPr>
        </p:nvSpPr>
        <p:spPr>
          <a:xfrm>
            <a:off x="831850" y="1709738"/>
            <a:ext cx="10515600" cy="2852737"/>
          </a:xfrm>
        </p:spPr>
        <p:txBody>
          <a:bodyPr anchor="b">
            <a:normAutofit/>
          </a:bodyPr>
          <a:lstStyle>
            <a:lvl1pPr>
              <a:defRPr sz="5400">
                <a:latin typeface="Helvetica" pitchFamily="2"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010F87BC-445A-964F-847E-A6C1F2CCF3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8B4BFE45-F500-4F4A-AB74-AEA56A342617}"/>
              </a:ext>
            </a:extLst>
          </p:cNvPr>
          <p:cNvSpPr>
            <a:spLocks noGrp="1"/>
          </p:cNvSpPr>
          <p:nvPr>
            <p:ph type="dt" sz="half" idx="10"/>
          </p:nvPr>
        </p:nvSpPr>
        <p:spPr/>
        <p:txBody>
          <a:bodyPr/>
          <a:lstStyle>
            <a:lvl1pPr>
              <a:defRPr>
                <a:latin typeface="Helvetica" pitchFamily="2" charset="0"/>
              </a:defRPr>
            </a:lvl1pPr>
          </a:lstStyle>
          <a:p>
            <a:fld id="{EAEA01FE-0EA0-7943-A881-60E66D7B7BE5}" type="datetimeFigureOut">
              <a:rPr lang="en-US" smtClean="0"/>
              <a:pPr/>
              <a:t>7/12/2026</a:t>
            </a:fld>
            <a:endParaRPr lang="en-US" dirty="0"/>
          </a:p>
        </p:txBody>
      </p:sp>
      <p:sp>
        <p:nvSpPr>
          <p:cNvPr id="5" name="Footer Placeholder 4">
            <a:extLst>
              <a:ext uri="{FF2B5EF4-FFF2-40B4-BE49-F238E27FC236}">
                <a16:creationId xmlns:a16="http://schemas.microsoft.com/office/drawing/2014/main" id="{7007D10E-AC0D-0443-B497-EE5BED2900CF}"/>
              </a:ext>
            </a:extLst>
          </p:cNvPr>
          <p:cNvSpPr>
            <a:spLocks noGrp="1"/>
          </p:cNvSpPr>
          <p:nvPr>
            <p:ph type="ftr" sz="quarter" idx="11"/>
          </p:nvPr>
        </p:nvSpPr>
        <p:spPr/>
        <p:txBody>
          <a:bodyPr/>
          <a:lstStyle>
            <a:lvl1pPr>
              <a:defRPr>
                <a:latin typeface="Helvetica" pitchFamily="2" charset="0"/>
              </a:defRPr>
            </a:lvl1pPr>
          </a:lstStyle>
          <a:p>
            <a:endParaRPr lang="en-US" dirty="0"/>
          </a:p>
        </p:txBody>
      </p:sp>
      <p:sp>
        <p:nvSpPr>
          <p:cNvPr id="6" name="Slide Number Placeholder 5">
            <a:extLst>
              <a:ext uri="{FF2B5EF4-FFF2-40B4-BE49-F238E27FC236}">
                <a16:creationId xmlns:a16="http://schemas.microsoft.com/office/drawing/2014/main" id="{ABE44915-340C-B14D-8488-E8E8ADD3F3AA}"/>
              </a:ext>
            </a:extLst>
          </p:cNvPr>
          <p:cNvSpPr>
            <a:spLocks noGrp="1"/>
          </p:cNvSpPr>
          <p:nvPr>
            <p:ph type="sldNum" sz="quarter" idx="12"/>
          </p:nvPr>
        </p:nvSpPr>
        <p:spPr/>
        <p:txBody>
          <a:bodyPr/>
          <a:lstStyle>
            <a:lvl1pPr>
              <a:defRPr>
                <a:latin typeface="Helvetica" pitchFamily="2" charset="0"/>
              </a:defRPr>
            </a:lvl1pPr>
          </a:lstStyle>
          <a:p>
            <a:fld id="{D220BF2D-71B4-A043-BE8C-ED3C72EF8804}" type="slidenum">
              <a:rPr lang="en-US" smtClean="0"/>
              <a:pPr/>
              <a:t>‹#›</a:t>
            </a:fld>
            <a:endParaRPr lang="en-US" dirty="0"/>
          </a:p>
        </p:txBody>
      </p:sp>
      <p:sp>
        <p:nvSpPr>
          <p:cNvPr id="9" name="TextBox 8">
            <a:extLst>
              <a:ext uri="{FF2B5EF4-FFF2-40B4-BE49-F238E27FC236}">
                <a16:creationId xmlns:a16="http://schemas.microsoft.com/office/drawing/2014/main" id="{4C274FD2-F55E-4144-A16D-67ABB828F947}"/>
              </a:ext>
            </a:extLst>
          </p:cNvPr>
          <p:cNvSpPr txBox="1"/>
          <p:nvPr userDrawn="1"/>
        </p:nvSpPr>
        <p:spPr>
          <a:xfrm>
            <a:off x="8392732" y="6578821"/>
            <a:ext cx="3799268" cy="261610"/>
          </a:xfrm>
          <a:prstGeom prst="rect">
            <a:avLst/>
          </a:prstGeom>
          <a:noFill/>
        </p:spPr>
        <p:txBody>
          <a:bodyPr wrap="square" rtlCol="0">
            <a:spAutoFit/>
          </a:bodyPr>
          <a:lstStyle/>
          <a:p>
            <a:pPr algn="r"/>
            <a:r>
              <a:rPr lang="en-US" sz="1100" dirty="0">
                <a:solidFill>
                  <a:schemeClr val="bg1"/>
                </a:solidFill>
                <a:latin typeface="Helvetica" pitchFamily="2" charset="0"/>
              </a:rPr>
              <a:t>© 2025 Barley Snyder LLP</a:t>
            </a:r>
          </a:p>
        </p:txBody>
      </p:sp>
    </p:spTree>
    <p:extLst>
      <p:ext uri="{BB962C8B-B14F-4D97-AF65-F5344CB8AC3E}">
        <p14:creationId xmlns:p14="http://schemas.microsoft.com/office/powerpoint/2010/main" val="2842662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Tx" preserve="1">
  <p:cSld name="1_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atin typeface="Helvetica" pitchFamily="2" charset="0"/>
              </a:defRPr>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atin typeface="Helvetica"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a:xfrm>
            <a:off x="838200" y="6157570"/>
            <a:ext cx="2743200" cy="365125"/>
          </a:xfrm>
        </p:spPr>
        <p:txBody>
          <a:bodyPr/>
          <a:lstStyle>
            <a:lvl1pPr>
              <a:defRPr>
                <a:latin typeface="Helvetica" pitchFamily="2" charset="0"/>
              </a:defRPr>
            </a:lvl1pPr>
          </a:lstStyle>
          <a:p>
            <a:fld id="{27DE2A63-52F7-4652-8F54-EB271F2A16A4}" type="datetimeFigureOut">
              <a:rPr lang="en-US" smtClean="0"/>
              <a:pPr/>
              <a:t>7/12/2026</a:t>
            </a:fld>
            <a:endParaRPr lang="en-US" dirty="0"/>
          </a:p>
        </p:txBody>
      </p:sp>
      <p:sp>
        <p:nvSpPr>
          <p:cNvPr id="6" name="Footer Placeholder 5"/>
          <p:cNvSpPr>
            <a:spLocks noGrp="1"/>
          </p:cNvSpPr>
          <p:nvPr>
            <p:ph type="ftr" sz="quarter" idx="11"/>
          </p:nvPr>
        </p:nvSpPr>
        <p:spPr>
          <a:xfrm>
            <a:off x="4038600" y="6157570"/>
            <a:ext cx="4114800" cy="365125"/>
          </a:xfrm>
        </p:spPr>
        <p:txBody>
          <a:bodyPr/>
          <a:lstStyle>
            <a:lvl1pPr>
              <a:defRPr>
                <a:latin typeface="Helvetica" pitchFamily="2" charset="0"/>
              </a:defRPr>
            </a:lvl1pPr>
          </a:lstStyle>
          <a:p>
            <a:endParaRPr lang="en-US" dirty="0"/>
          </a:p>
        </p:txBody>
      </p:sp>
      <p:sp>
        <p:nvSpPr>
          <p:cNvPr id="7" name="Slide Number Placeholder 6"/>
          <p:cNvSpPr>
            <a:spLocks noGrp="1"/>
          </p:cNvSpPr>
          <p:nvPr>
            <p:ph type="sldNum" sz="quarter" idx="12"/>
          </p:nvPr>
        </p:nvSpPr>
        <p:spPr>
          <a:xfrm>
            <a:off x="8610600" y="6157570"/>
            <a:ext cx="2743200" cy="365125"/>
          </a:xfrm>
        </p:spPr>
        <p:txBody>
          <a:bodyPr/>
          <a:lstStyle>
            <a:lvl1pPr>
              <a:defRPr>
                <a:latin typeface="Helvetica" pitchFamily="2" charset="0"/>
              </a:defRPr>
            </a:lvl1pPr>
          </a:lstStyle>
          <a:p>
            <a:fld id="{A24B0914-E6DE-46A1-AA8F-C9389CCD9C4A}" type="slidenum">
              <a:rPr lang="en-US" smtClean="0"/>
              <a:pPr/>
              <a:t>‹#›</a:t>
            </a:fld>
            <a:endParaRPr lang="en-US" dirty="0"/>
          </a:p>
        </p:txBody>
      </p:sp>
      <p:sp>
        <p:nvSpPr>
          <p:cNvPr id="8" name="TextBox 7">
            <a:extLst>
              <a:ext uri="{FF2B5EF4-FFF2-40B4-BE49-F238E27FC236}">
                <a16:creationId xmlns:a16="http://schemas.microsoft.com/office/drawing/2014/main" id="{51807FA6-8428-1C48-ABC5-32FF3FF7AADC}"/>
              </a:ext>
            </a:extLst>
          </p:cNvPr>
          <p:cNvSpPr txBox="1"/>
          <p:nvPr userDrawn="1"/>
        </p:nvSpPr>
        <p:spPr>
          <a:xfrm>
            <a:off x="8392732" y="6578821"/>
            <a:ext cx="3799268" cy="261610"/>
          </a:xfrm>
          <a:prstGeom prst="rect">
            <a:avLst/>
          </a:prstGeom>
          <a:noFill/>
        </p:spPr>
        <p:txBody>
          <a:bodyPr wrap="square" rtlCol="0">
            <a:spAutoFit/>
          </a:bodyPr>
          <a:lstStyle/>
          <a:p>
            <a:pPr algn="r"/>
            <a:r>
              <a:rPr lang="en-US" sz="1100" dirty="0">
                <a:solidFill>
                  <a:schemeClr val="bg1"/>
                </a:solidFill>
                <a:latin typeface="Helvetica" pitchFamily="2" charset="0"/>
              </a:rPr>
              <a:t>© 2025 Barley Snyder LLP</a:t>
            </a:r>
          </a:p>
        </p:txBody>
      </p:sp>
    </p:spTree>
    <p:extLst>
      <p:ext uri="{BB962C8B-B14F-4D97-AF65-F5344CB8AC3E}">
        <p14:creationId xmlns:p14="http://schemas.microsoft.com/office/powerpoint/2010/main" val="6318921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18082" y="365125"/>
            <a:ext cx="9837306" cy="1325563"/>
          </a:xfrm>
        </p:spPr>
        <p:txBody>
          <a:bodyPr/>
          <a:lstStyle>
            <a:lvl1pPr>
              <a:defRPr>
                <a:solidFill>
                  <a:schemeClr val="bg1"/>
                </a:solidFill>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7DE2A63-52F7-4652-8F54-EB271F2A16A4}" type="datetimeFigureOut">
              <a:rPr lang="en-US" smtClean="0"/>
              <a:t>7/12/2026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0" name="TextBox 9"/>
          <p:cNvSpPr txBox="1"/>
          <p:nvPr userDrawn="1"/>
        </p:nvSpPr>
        <p:spPr>
          <a:xfrm>
            <a:off x="8392732" y="6578821"/>
            <a:ext cx="3799268" cy="261610"/>
          </a:xfrm>
          <a:prstGeom prst="rect">
            <a:avLst/>
          </a:prstGeom>
          <a:noFill/>
        </p:spPr>
        <p:txBody>
          <a:bodyPr wrap="square" rtlCol="0">
            <a:spAutoFit/>
          </a:bodyPr>
          <a:lstStyle/>
          <a:p>
            <a:pPr algn="r"/>
            <a:r>
              <a:rPr lang="en-US" sz="1100">
                <a:solidFill>
                  <a:schemeClr val="bg1"/>
                </a:solidFill>
                <a:latin typeface="Helvetica" pitchFamily="2" charset="0"/>
              </a:rPr>
              <a:t>© 2025 </a:t>
            </a:r>
            <a:r>
              <a:rPr lang="en-US" sz="1100" dirty="0">
                <a:solidFill>
                  <a:schemeClr val="bg1"/>
                </a:solidFill>
                <a:latin typeface="Helvetica" pitchFamily="2" charset="0"/>
              </a:rPr>
              <a:t>Barley Snyder LLP</a:t>
            </a:r>
          </a:p>
        </p:txBody>
      </p:sp>
      <p:sp>
        <p:nvSpPr>
          <p:cNvPr id="11" name="Slide Number Placeholder 5"/>
          <p:cNvSpPr txBox="1"/>
          <p:nvPr userDrawn="1"/>
        </p:nvSpPr>
        <p:spPr>
          <a:xfrm>
            <a:off x="172493" y="248513"/>
            <a:ext cx="66570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4B0914-E6DE-46A1-AA8F-C9389CCD9C4A}" type="slidenum">
              <a:rPr lang="en-US" sz="2400" smtClean="0">
                <a:solidFill>
                  <a:schemeClr val="bg1"/>
                </a:solidFill>
              </a:rPr>
              <a:t>‹#›</a:t>
            </a:fld>
            <a:endParaRPr lang="en-US" sz="2400" dirty="0">
              <a:solidFill>
                <a:schemeClr val="bg1"/>
              </a:solidFill>
            </a:endParaRPr>
          </a:p>
        </p:txBody>
      </p:sp>
    </p:spTree>
    <p:extLst>
      <p:ext uri="{BB962C8B-B14F-4D97-AF65-F5344CB8AC3E}">
        <p14:creationId xmlns:p14="http://schemas.microsoft.com/office/powerpoint/2010/main" val="1834896747"/>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5D3ECF-8E68-3244-BE43-3D52E3EC80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3F49072E-D016-314D-B770-0D3E1D90DC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6330FB1-6B61-D441-A943-8F3B84301D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Helvetica" pitchFamily="2" charset="0"/>
              </a:defRPr>
            </a:lvl1pPr>
          </a:lstStyle>
          <a:p>
            <a:fld id="{EAEA01FE-0EA0-7943-A881-60E66D7B7BE5}" type="datetimeFigureOut">
              <a:rPr lang="en-US" smtClean="0"/>
              <a:pPr/>
              <a:t>7/12/2026</a:t>
            </a:fld>
            <a:endParaRPr lang="en-US" dirty="0"/>
          </a:p>
        </p:txBody>
      </p:sp>
      <p:sp>
        <p:nvSpPr>
          <p:cNvPr id="5" name="Footer Placeholder 4">
            <a:extLst>
              <a:ext uri="{FF2B5EF4-FFF2-40B4-BE49-F238E27FC236}">
                <a16:creationId xmlns:a16="http://schemas.microsoft.com/office/drawing/2014/main" id="{F37A8D7D-973E-8E41-9B31-8A4D3ED8E9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Helvetica" pitchFamily="2" charset="0"/>
              </a:defRPr>
            </a:lvl1pPr>
          </a:lstStyle>
          <a:p>
            <a:endParaRPr lang="en-US" dirty="0"/>
          </a:p>
        </p:txBody>
      </p:sp>
      <p:sp>
        <p:nvSpPr>
          <p:cNvPr id="6" name="Slide Number Placeholder 5">
            <a:extLst>
              <a:ext uri="{FF2B5EF4-FFF2-40B4-BE49-F238E27FC236}">
                <a16:creationId xmlns:a16="http://schemas.microsoft.com/office/drawing/2014/main" id="{CB37E433-918C-EF44-AED3-B993152E30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Helvetica" pitchFamily="2" charset="0"/>
              </a:defRPr>
            </a:lvl1pPr>
          </a:lstStyle>
          <a:p>
            <a:fld id="{D220BF2D-71B4-A043-BE8C-ED3C72EF8804}" type="slidenum">
              <a:rPr lang="en-US" smtClean="0"/>
              <a:pPr/>
              <a:t>‹#›</a:t>
            </a:fld>
            <a:endParaRPr lang="en-US" dirty="0"/>
          </a:p>
        </p:txBody>
      </p:sp>
    </p:spTree>
    <p:extLst>
      <p:ext uri="{BB962C8B-B14F-4D97-AF65-F5344CB8AC3E}">
        <p14:creationId xmlns:p14="http://schemas.microsoft.com/office/powerpoint/2010/main" val="2435728014"/>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61" r:id="rId4"/>
    <p:sldLayoutId id="2147483662" r:id="rId5"/>
  </p:sldLayoutIdLst>
  <p:txStyles>
    <p:titleStyle>
      <a:lvl1pPr algn="l" defTabSz="914400" rtl="0" eaLnBrk="1" latinLnBrk="0" hangingPunct="1">
        <a:lnSpc>
          <a:spcPct val="90000"/>
        </a:lnSpc>
        <a:spcBef>
          <a:spcPct val="0"/>
        </a:spcBef>
        <a:buNone/>
        <a:defRPr sz="4400" kern="1200">
          <a:solidFill>
            <a:schemeClr val="tx1"/>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law.cornell.edu/regulations/pennsylvania/title-225/article-VIII"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pacourts.us/storage/rules/Rule%20Text%208031%20and%20804%20-%20004739.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01035" y="2127111"/>
            <a:ext cx="9189929" cy="1879262"/>
          </a:xfrm>
        </p:spPr>
        <p:txBody>
          <a:bodyPr>
            <a:normAutofit fontScale="90000"/>
          </a:bodyPr>
          <a:lstStyle/>
          <a:p>
            <a:pPr algn="ctr"/>
            <a:r>
              <a:rPr lang="en-US" dirty="0">
                <a:solidFill>
                  <a:schemeClr val="bg1"/>
                </a:solidFill>
              </a:rPr>
              <a:t>Will Contest Proceedings (Register of Wills)</a:t>
            </a:r>
            <a:br>
              <a:rPr lang="en-US" dirty="0">
                <a:solidFill>
                  <a:schemeClr val="bg1"/>
                </a:solidFill>
              </a:rPr>
            </a:br>
            <a:br>
              <a:rPr lang="en-US" dirty="0">
                <a:solidFill>
                  <a:schemeClr val="bg1"/>
                </a:solidFill>
              </a:rPr>
            </a:br>
            <a:endParaRPr lang="en-US" dirty="0">
              <a:solidFill>
                <a:schemeClr val="bg1"/>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60761" y="396302"/>
            <a:ext cx="2963394" cy="525071"/>
          </a:xfrm>
          <a:prstGeom prst="rect">
            <a:avLst/>
          </a:prstGeom>
        </p:spPr>
      </p:pic>
      <p:sp>
        <p:nvSpPr>
          <p:cNvPr id="8" name="Subtitle 7">
            <a:extLst>
              <a:ext uri="{FF2B5EF4-FFF2-40B4-BE49-F238E27FC236}">
                <a16:creationId xmlns:a16="http://schemas.microsoft.com/office/drawing/2014/main" id="{055E7455-EB81-4386-899E-F47ED49991D6}"/>
              </a:ext>
            </a:extLst>
          </p:cNvPr>
          <p:cNvSpPr>
            <a:spLocks noGrp="1"/>
          </p:cNvSpPr>
          <p:nvPr>
            <p:ph type="subTitle" idx="1"/>
          </p:nvPr>
        </p:nvSpPr>
        <p:spPr/>
        <p:txBody>
          <a:bodyPr/>
          <a:lstStyle/>
          <a:p>
            <a:pPr algn="ctr"/>
            <a:endParaRPr lang="en-US" dirty="0"/>
          </a:p>
          <a:p>
            <a:pPr algn="ctr"/>
            <a:r>
              <a:rPr lang="en-US" dirty="0"/>
              <a:t>Solicitor Alex Snyder, Esq.</a:t>
            </a:r>
          </a:p>
        </p:txBody>
      </p:sp>
    </p:spTree>
    <p:extLst>
      <p:ext uri="{BB962C8B-B14F-4D97-AF65-F5344CB8AC3E}">
        <p14:creationId xmlns:p14="http://schemas.microsoft.com/office/powerpoint/2010/main" val="232052192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D36E5-85E6-5A6A-9475-08E6E043D9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12E6E0-4C73-D127-B8F0-F30313F68334}"/>
              </a:ext>
            </a:extLst>
          </p:cNvPr>
          <p:cNvSpPr>
            <a:spLocks noGrp="1"/>
          </p:cNvSpPr>
          <p:nvPr>
            <p:ph type="title"/>
          </p:nvPr>
        </p:nvSpPr>
        <p:spPr/>
        <p:txBody>
          <a:bodyPr>
            <a:normAutofit/>
          </a:bodyPr>
          <a:lstStyle/>
          <a:p>
            <a:r>
              <a:rPr lang="en-US" sz="4000" dirty="0"/>
              <a:t>Dead Man’s Act – devolution exception</a:t>
            </a:r>
          </a:p>
        </p:txBody>
      </p:sp>
      <p:sp>
        <p:nvSpPr>
          <p:cNvPr id="3" name="Content Placeholder 2">
            <a:extLst>
              <a:ext uri="{FF2B5EF4-FFF2-40B4-BE49-F238E27FC236}">
                <a16:creationId xmlns:a16="http://schemas.microsoft.com/office/drawing/2014/main" id="{A6AE85B8-398D-2CF2-2E39-80D29371E7A6}"/>
              </a:ext>
            </a:extLst>
          </p:cNvPr>
          <p:cNvSpPr>
            <a:spLocks noGrp="1"/>
          </p:cNvSpPr>
          <p:nvPr>
            <p:ph idx="1"/>
          </p:nvPr>
        </p:nvSpPr>
        <p:spPr/>
        <p:txBody>
          <a:bodyPr>
            <a:normAutofit fontScale="92500" lnSpcReduction="20000"/>
          </a:bodyPr>
          <a:lstStyle/>
          <a:p>
            <a:r>
              <a:rPr lang="en-US" b="1" dirty="0"/>
              <a:t>The Exception Clause</a:t>
            </a:r>
            <a:r>
              <a:rPr lang="en-US" dirty="0"/>
              <a:t>: Built right into Section 5930, the rule does </a:t>
            </a:r>
            <a:r>
              <a:rPr lang="en-US" i="1" dirty="0"/>
              <a:t>not</a:t>
            </a:r>
            <a:r>
              <a:rPr lang="en-US" dirty="0"/>
              <a:t> apply if the dispute involves the "devolution" (the passing down) of property.</a:t>
            </a:r>
          </a:p>
          <a:p>
            <a:r>
              <a:rPr lang="en-US" b="1" dirty="0"/>
              <a:t>When It Appears</a:t>
            </a:r>
            <a:r>
              <a:rPr lang="en-US" dirty="0"/>
              <a:t>: It applies strictly during a dispute over the distribution of an estate among heirs, next of kin, or beneficiaries under a will.</a:t>
            </a:r>
          </a:p>
          <a:p>
            <a:r>
              <a:rPr lang="en-US" b="1" dirty="0"/>
              <a:t>The Legal Rationale</a:t>
            </a:r>
            <a:r>
              <a:rPr lang="en-US" dirty="0"/>
              <a:t>: In a true devolution case, the estate itself isn't winning or losing money. The size of the pie remains the exact same; the court is simply deciding </a:t>
            </a:r>
            <a:r>
              <a:rPr lang="en-US" i="1" dirty="0"/>
              <a:t>how to slice it</a:t>
            </a:r>
            <a:r>
              <a:rPr lang="en-US" dirty="0"/>
              <a:t> among competing claimants.</a:t>
            </a:r>
            <a:endParaRPr lang="en-US" sz="4600" dirty="0"/>
          </a:p>
          <a:p>
            <a:endParaRPr lang="en-US" dirty="0"/>
          </a:p>
          <a:p>
            <a:pPr marL="0" indent="0">
              <a:buNone/>
            </a:pPr>
            <a:br>
              <a:rPr lang="en-US" dirty="0"/>
            </a:br>
            <a:endParaRPr lang="en-US" dirty="0"/>
          </a:p>
        </p:txBody>
      </p:sp>
    </p:spTree>
    <p:extLst>
      <p:ext uri="{BB962C8B-B14F-4D97-AF65-F5344CB8AC3E}">
        <p14:creationId xmlns:p14="http://schemas.microsoft.com/office/powerpoint/2010/main" val="12170113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8EB69-7779-F481-DBA5-5B76EF94FF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2B132C-4455-FAF2-712A-5E935EAD7384}"/>
              </a:ext>
            </a:extLst>
          </p:cNvPr>
          <p:cNvSpPr>
            <a:spLocks noGrp="1"/>
          </p:cNvSpPr>
          <p:nvPr>
            <p:ph type="title"/>
          </p:nvPr>
        </p:nvSpPr>
        <p:spPr/>
        <p:txBody>
          <a:bodyPr>
            <a:normAutofit/>
          </a:bodyPr>
          <a:lstStyle/>
          <a:p>
            <a:r>
              <a:rPr lang="en-US" sz="4000" dirty="0"/>
              <a:t>Dead Man’s Act – devolution exception</a:t>
            </a:r>
          </a:p>
        </p:txBody>
      </p:sp>
      <p:sp>
        <p:nvSpPr>
          <p:cNvPr id="3" name="Content Placeholder 2">
            <a:extLst>
              <a:ext uri="{FF2B5EF4-FFF2-40B4-BE49-F238E27FC236}">
                <a16:creationId xmlns:a16="http://schemas.microsoft.com/office/drawing/2014/main" id="{B793E5F1-730A-FFFE-C3BF-3B68BBBCC2E2}"/>
              </a:ext>
            </a:extLst>
          </p:cNvPr>
          <p:cNvSpPr>
            <a:spLocks noGrp="1"/>
          </p:cNvSpPr>
          <p:nvPr>
            <p:ph idx="1"/>
          </p:nvPr>
        </p:nvSpPr>
        <p:spPr/>
        <p:txBody>
          <a:bodyPr>
            <a:normAutofit fontScale="92500" lnSpcReduction="20000"/>
          </a:bodyPr>
          <a:lstStyle/>
          <a:p>
            <a:r>
              <a:rPr lang="en-US" dirty="0"/>
              <a:t>For a judge to allow testimony under this exception, three conditions must exist:</a:t>
            </a:r>
          </a:p>
          <a:p>
            <a:pPr marL="0" indent="0">
              <a:buNone/>
            </a:pPr>
            <a:r>
              <a:rPr lang="en-US" b="1" dirty="0"/>
              <a:t>	(1) The Asset is Secure</a:t>
            </a:r>
            <a:r>
              <a:rPr lang="en-US" dirty="0"/>
              <a:t>: The property or money must 	undeniably belong to the deceased person at the exact moment 	of death.</a:t>
            </a:r>
          </a:p>
          <a:p>
            <a:pPr marL="0" indent="0">
              <a:buNone/>
            </a:pPr>
            <a:r>
              <a:rPr lang="en-US" b="1" dirty="0"/>
              <a:t>	(2) The Fight is Internal</a:t>
            </a:r>
            <a:r>
              <a:rPr lang="en-US" dirty="0"/>
              <a:t>: The battle must be strictly between 	parties who claim a right to the property </a:t>
            </a:r>
            <a:r>
              <a:rPr lang="en-US" i="1" dirty="0"/>
              <a:t>through</a:t>
            </a:r>
            <a:r>
              <a:rPr lang="en-US" dirty="0"/>
              <a:t> the decedent 	(e.g., child vs. child, or spouse vs. sibling).</a:t>
            </a:r>
          </a:p>
          <a:p>
            <a:pPr marL="0" indent="0">
              <a:buNone/>
            </a:pPr>
            <a:r>
              <a:rPr lang="en-US" b="1" dirty="0"/>
              <a:t>	(3) No Outside Threats</a:t>
            </a:r>
            <a:r>
              <a:rPr lang="en-US" dirty="0"/>
              <a:t>: No outside creditor or stranger is 	trying to drain or shrink the estate's overall value.</a:t>
            </a:r>
          </a:p>
          <a:p>
            <a:pPr marL="0" indent="0">
              <a:buNone/>
            </a:pPr>
            <a:br>
              <a:rPr lang="en-US" dirty="0"/>
            </a:br>
            <a:endParaRPr lang="en-US" dirty="0"/>
          </a:p>
        </p:txBody>
      </p:sp>
    </p:spTree>
    <p:extLst>
      <p:ext uri="{BB962C8B-B14F-4D97-AF65-F5344CB8AC3E}">
        <p14:creationId xmlns:p14="http://schemas.microsoft.com/office/powerpoint/2010/main" val="1238271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D939E-2B17-18E5-AE90-66C33D6EDC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0D68F3-5A74-32D2-864A-995DE2DD22BB}"/>
              </a:ext>
            </a:extLst>
          </p:cNvPr>
          <p:cNvSpPr>
            <a:spLocks noGrp="1"/>
          </p:cNvSpPr>
          <p:nvPr>
            <p:ph type="title"/>
          </p:nvPr>
        </p:nvSpPr>
        <p:spPr/>
        <p:txBody>
          <a:bodyPr>
            <a:normAutofit/>
          </a:bodyPr>
          <a:lstStyle/>
          <a:p>
            <a:r>
              <a:rPr lang="en-US" sz="4000" dirty="0"/>
              <a:t>Dead Man’s Act – devolution exception</a:t>
            </a:r>
          </a:p>
        </p:txBody>
      </p:sp>
      <p:sp>
        <p:nvSpPr>
          <p:cNvPr id="3" name="Content Placeholder 2">
            <a:extLst>
              <a:ext uri="{FF2B5EF4-FFF2-40B4-BE49-F238E27FC236}">
                <a16:creationId xmlns:a16="http://schemas.microsoft.com/office/drawing/2014/main" id="{544C1AB7-0907-7DCF-D005-D924ABDBFE9A}"/>
              </a:ext>
            </a:extLst>
          </p:cNvPr>
          <p:cNvSpPr>
            <a:spLocks noGrp="1"/>
          </p:cNvSpPr>
          <p:nvPr>
            <p:ph idx="1"/>
          </p:nvPr>
        </p:nvSpPr>
        <p:spPr/>
        <p:txBody>
          <a:bodyPr>
            <a:normAutofit fontScale="62500" lnSpcReduction="20000"/>
          </a:bodyPr>
          <a:lstStyle/>
          <a:p>
            <a:r>
              <a:rPr lang="en-US" sz="3100" b="1" dirty="0"/>
              <a:t>Example:</a:t>
            </a:r>
          </a:p>
          <a:p>
            <a:pPr lvl="1"/>
            <a:r>
              <a:rPr lang="en-US" sz="3100" b="1" dirty="0"/>
              <a:t>The Scenario</a:t>
            </a:r>
            <a:r>
              <a:rPr lang="en-US" sz="3100" dirty="0"/>
              <a:t>: Robert passes away. He leaves a house behind.</a:t>
            </a:r>
          </a:p>
          <a:p>
            <a:pPr lvl="1"/>
            <a:r>
              <a:rPr lang="en-US" sz="3100" b="1" dirty="0"/>
              <a:t>The Conflict</a:t>
            </a:r>
            <a:r>
              <a:rPr lang="en-US" sz="3100" dirty="0"/>
              <a:t>: Robert's son, David, produces a will leaving the entire house to him. Robert's daughter, Sarah, claims that the will is fraudulent or that an earlier agreement promised them 50/50 ownership.</a:t>
            </a:r>
          </a:p>
          <a:p>
            <a:pPr lvl="1"/>
            <a:r>
              <a:rPr lang="en-US" sz="3100" b="1" dirty="0"/>
              <a:t>Without the Exception</a:t>
            </a:r>
            <a:r>
              <a:rPr lang="en-US" sz="3100" dirty="0"/>
              <a:t>: Under a strict Dead Man’s Rule, neither David nor Sarah could testify about what their father told them, leaving the court completely blind to the family's reality.</a:t>
            </a:r>
          </a:p>
          <a:p>
            <a:pPr lvl="1"/>
            <a:r>
              <a:rPr lang="en-US" sz="3100" b="1" dirty="0"/>
              <a:t>With the Exception</a:t>
            </a:r>
            <a:r>
              <a:rPr lang="en-US" sz="3100" dirty="0"/>
              <a:t>: Because both David and Sarah are claiming rights </a:t>
            </a:r>
            <a:r>
              <a:rPr lang="en-US" sz="3100" i="1" dirty="0"/>
              <a:t>through</a:t>
            </a:r>
            <a:r>
              <a:rPr lang="en-US" sz="3100" dirty="0"/>
              <a:t> Robert, and the house stays inside the estate's distribution pool either way, the Devolution Exception applies. </a:t>
            </a:r>
          </a:p>
          <a:p>
            <a:pPr lvl="1"/>
            <a:r>
              <a:rPr lang="en-US" sz="3100" dirty="0"/>
              <a:t>Both siblings are deemed competent witnesses and are fully permitted to testify about their conversations with Robert.</a:t>
            </a:r>
          </a:p>
          <a:p>
            <a:endParaRPr lang="en-US" dirty="0"/>
          </a:p>
          <a:p>
            <a:pPr marL="0" indent="0">
              <a:buNone/>
            </a:pPr>
            <a:br>
              <a:rPr lang="en-US" dirty="0"/>
            </a:br>
            <a:endParaRPr lang="en-US" dirty="0"/>
          </a:p>
        </p:txBody>
      </p:sp>
    </p:spTree>
    <p:extLst>
      <p:ext uri="{BB962C8B-B14F-4D97-AF65-F5344CB8AC3E}">
        <p14:creationId xmlns:p14="http://schemas.microsoft.com/office/powerpoint/2010/main" val="32240769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78A7D-FA8C-ABE3-C1EE-0D78BB423F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16FE65-3951-C8A6-2463-EA325B9EBB42}"/>
              </a:ext>
            </a:extLst>
          </p:cNvPr>
          <p:cNvSpPr>
            <a:spLocks noGrp="1"/>
          </p:cNvSpPr>
          <p:nvPr>
            <p:ph type="title"/>
          </p:nvPr>
        </p:nvSpPr>
        <p:spPr/>
        <p:txBody>
          <a:bodyPr>
            <a:normAutofit/>
          </a:bodyPr>
          <a:lstStyle/>
          <a:p>
            <a:r>
              <a:rPr lang="en-US" sz="4000" dirty="0"/>
              <a:t>Dead Man’s Act – devolution exception</a:t>
            </a:r>
          </a:p>
        </p:txBody>
      </p:sp>
      <p:sp>
        <p:nvSpPr>
          <p:cNvPr id="3" name="Content Placeholder 2">
            <a:extLst>
              <a:ext uri="{FF2B5EF4-FFF2-40B4-BE49-F238E27FC236}">
                <a16:creationId xmlns:a16="http://schemas.microsoft.com/office/drawing/2014/main" id="{7A2EECE7-B075-8F17-54A0-75BC4ABBE3D3}"/>
              </a:ext>
            </a:extLst>
          </p:cNvPr>
          <p:cNvSpPr>
            <a:spLocks noGrp="1"/>
          </p:cNvSpPr>
          <p:nvPr>
            <p:ph idx="1"/>
          </p:nvPr>
        </p:nvSpPr>
        <p:spPr/>
        <p:txBody>
          <a:bodyPr>
            <a:normAutofit lnSpcReduction="10000"/>
          </a:bodyPr>
          <a:lstStyle/>
          <a:p>
            <a:r>
              <a:rPr lang="en-US" b="1" dirty="0"/>
              <a:t>What is NOT </a:t>
            </a:r>
            <a:r>
              <a:rPr lang="en-US" b="1" dirty="0" err="1"/>
              <a:t>DevolutiIon</a:t>
            </a:r>
            <a:r>
              <a:rPr lang="en-US" b="1" dirty="0"/>
              <a:t>:</a:t>
            </a:r>
          </a:p>
          <a:p>
            <a:pPr lvl="1"/>
            <a:r>
              <a:rPr lang="en-US" b="1" dirty="0"/>
              <a:t>The Outside Claim</a:t>
            </a:r>
            <a:r>
              <a:rPr lang="en-US" dirty="0"/>
              <a:t>: If David claims that Robert gave him the house </a:t>
            </a:r>
            <a:r>
              <a:rPr lang="en-US" i="1" dirty="0"/>
              <a:t>before</a:t>
            </a:r>
            <a:r>
              <a:rPr lang="en-US" dirty="0"/>
              <a:t> he died, the exception fails.</a:t>
            </a:r>
          </a:p>
          <a:p>
            <a:pPr lvl="1"/>
            <a:r>
              <a:rPr lang="en-US" b="1" dirty="0"/>
              <a:t>Why?</a:t>
            </a:r>
            <a:r>
              <a:rPr lang="en-US" dirty="0"/>
              <a:t> David is now claiming the property was </a:t>
            </a:r>
            <a:r>
              <a:rPr lang="en-US" i="1" dirty="0"/>
              <a:t>not</a:t>
            </a:r>
            <a:r>
              <a:rPr lang="en-US" dirty="0"/>
              <a:t> Robert's at death. This shrinks the estate, making David an outside adverse claimant, triggering the full Dead Man's Act to silence him.</a:t>
            </a:r>
          </a:p>
          <a:p>
            <a:pPr lvl="1"/>
            <a:r>
              <a:rPr lang="en-US" b="1" dirty="0"/>
              <a:t>Key Takeaway</a:t>
            </a:r>
            <a:r>
              <a:rPr lang="en-US" dirty="0"/>
              <a:t>: The exception only triggers when everyone agrees the property belongs to the estate, but they disagree on who gets it.</a:t>
            </a:r>
          </a:p>
          <a:p>
            <a:endParaRPr lang="en-US" dirty="0"/>
          </a:p>
          <a:p>
            <a:pPr marL="0" indent="0">
              <a:buNone/>
            </a:pPr>
            <a:br>
              <a:rPr lang="en-US" dirty="0"/>
            </a:br>
            <a:endParaRPr lang="en-US" dirty="0"/>
          </a:p>
        </p:txBody>
      </p:sp>
    </p:spTree>
    <p:extLst>
      <p:ext uri="{BB962C8B-B14F-4D97-AF65-F5344CB8AC3E}">
        <p14:creationId xmlns:p14="http://schemas.microsoft.com/office/powerpoint/2010/main" val="5346282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333C3-C6A8-A373-6C4D-3165C753C7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BF4074-753C-05F2-2FAB-0E84075A39DA}"/>
              </a:ext>
            </a:extLst>
          </p:cNvPr>
          <p:cNvSpPr>
            <a:spLocks noGrp="1"/>
          </p:cNvSpPr>
          <p:nvPr>
            <p:ph type="title"/>
          </p:nvPr>
        </p:nvSpPr>
        <p:spPr/>
        <p:txBody>
          <a:bodyPr/>
          <a:lstStyle/>
          <a:p>
            <a:r>
              <a:rPr lang="en-US" dirty="0"/>
              <a:t>Burdens of Proof</a:t>
            </a:r>
          </a:p>
        </p:txBody>
      </p:sp>
      <p:sp>
        <p:nvSpPr>
          <p:cNvPr id="3" name="Content Placeholder 2">
            <a:extLst>
              <a:ext uri="{FF2B5EF4-FFF2-40B4-BE49-F238E27FC236}">
                <a16:creationId xmlns:a16="http://schemas.microsoft.com/office/drawing/2014/main" id="{3DBC07C9-CF67-61A0-FC2D-2BCE3A0863A2}"/>
              </a:ext>
            </a:extLst>
          </p:cNvPr>
          <p:cNvSpPr>
            <a:spLocks noGrp="1"/>
          </p:cNvSpPr>
          <p:nvPr>
            <p:ph idx="1"/>
          </p:nvPr>
        </p:nvSpPr>
        <p:spPr/>
        <p:txBody>
          <a:bodyPr>
            <a:normAutofit/>
          </a:bodyPr>
          <a:lstStyle/>
          <a:p>
            <a:pPr marL="0" indent="0">
              <a:buNone/>
            </a:pPr>
            <a:r>
              <a:rPr lang="en-US" b="1" dirty="0"/>
              <a:t>Self-Proving Wills &amp; Attestation (20 </a:t>
            </a:r>
            <a:r>
              <a:rPr lang="en-US" b="1" dirty="0" err="1"/>
              <a:t>Pa.C.S</a:t>
            </a:r>
            <a:r>
              <a:rPr lang="en-US" b="1" dirty="0"/>
              <a:t>. § 3132)</a:t>
            </a:r>
          </a:p>
          <a:p>
            <a:r>
              <a:rPr lang="en-US" b="1" dirty="0"/>
              <a:t>Prima Facie Case:</a:t>
            </a:r>
            <a:r>
              <a:rPr lang="en-US" dirty="0"/>
              <a:t> A self-proved will creates a rebuttable presumption of valid execution.</a:t>
            </a:r>
          </a:p>
          <a:p>
            <a:r>
              <a:rPr lang="en-US" b="1" dirty="0"/>
              <a:t>Shifting Burden:</a:t>
            </a:r>
            <a:r>
              <a:rPr lang="en-US" dirty="0"/>
              <a:t> The introduction of a self-proved will shifts the burden of proof to the contestant.</a:t>
            </a:r>
          </a:p>
          <a:p>
            <a:pPr marL="0" indent="0">
              <a:buNone/>
            </a:pPr>
            <a:r>
              <a:rPr lang="en-US" dirty="0"/>
              <a:t> </a:t>
            </a:r>
          </a:p>
          <a:p>
            <a:pPr marL="0" indent="0">
              <a:buNone/>
            </a:pPr>
            <a:br>
              <a:rPr lang="en-US" dirty="0"/>
            </a:br>
            <a:endParaRPr lang="en-US" dirty="0"/>
          </a:p>
        </p:txBody>
      </p:sp>
    </p:spTree>
    <p:extLst>
      <p:ext uri="{BB962C8B-B14F-4D97-AF65-F5344CB8AC3E}">
        <p14:creationId xmlns:p14="http://schemas.microsoft.com/office/powerpoint/2010/main" val="35513956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80B7C-F830-216F-638D-31DC2AC9AE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5C026C-F811-5724-F552-65E95C63C1B7}"/>
              </a:ext>
            </a:extLst>
          </p:cNvPr>
          <p:cNvSpPr>
            <a:spLocks noGrp="1"/>
          </p:cNvSpPr>
          <p:nvPr>
            <p:ph type="title"/>
          </p:nvPr>
        </p:nvSpPr>
        <p:spPr/>
        <p:txBody>
          <a:bodyPr/>
          <a:lstStyle/>
          <a:p>
            <a:r>
              <a:rPr lang="en-US" dirty="0"/>
              <a:t>Burdens of Proof</a:t>
            </a:r>
          </a:p>
        </p:txBody>
      </p:sp>
      <p:sp>
        <p:nvSpPr>
          <p:cNvPr id="3" name="Content Placeholder 2">
            <a:extLst>
              <a:ext uri="{FF2B5EF4-FFF2-40B4-BE49-F238E27FC236}">
                <a16:creationId xmlns:a16="http://schemas.microsoft.com/office/drawing/2014/main" id="{3847A109-8B7F-CD64-5205-DC3FDE519619}"/>
              </a:ext>
            </a:extLst>
          </p:cNvPr>
          <p:cNvSpPr>
            <a:spLocks noGrp="1"/>
          </p:cNvSpPr>
          <p:nvPr>
            <p:ph idx="1"/>
          </p:nvPr>
        </p:nvSpPr>
        <p:spPr/>
        <p:txBody>
          <a:bodyPr>
            <a:normAutofit/>
          </a:bodyPr>
          <a:lstStyle/>
          <a:p>
            <a:pPr marL="0" indent="0">
              <a:buNone/>
            </a:pPr>
            <a:r>
              <a:rPr lang="en-US" b="1" dirty="0"/>
              <a:t>Specific Disputes &amp; Burden Shifting - Undue Influence</a:t>
            </a:r>
          </a:p>
          <a:p>
            <a:r>
              <a:rPr lang="en-US" b="1" dirty="0"/>
              <a:t>The Prima Facie Case:</a:t>
            </a:r>
            <a:r>
              <a:rPr lang="en-US" dirty="0"/>
              <a:t> Contestant must prove a confidential relationship, weakened intellect, and substantial benefit.</a:t>
            </a:r>
          </a:p>
          <a:p>
            <a:r>
              <a:rPr lang="en-US" b="1" dirty="0"/>
              <a:t>Clear and Convincing:</a:t>
            </a:r>
            <a:r>
              <a:rPr lang="en-US" dirty="0"/>
              <a:t> Once proven, the burden shifts to the proponent by clear and convincing evidence.</a:t>
            </a:r>
          </a:p>
          <a:p>
            <a:r>
              <a:rPr lang="en-US" b="1" dirty="0"/>
              <a:t>Evidentiary Focus:</a:t>
            </a:r>
            <a:r>
              <a:rPr lang="en-US" dirty="0"/>
              <a:t> Medical records, drafting attorney testimony, and daily care logs are critical. </a:t>
            </a:r>
          </a:p>
          <a:p>
            <a:endParaRPr lang="en-US" dirty="0"/>
          </a:p>
        </p:txBody>
      </p:sp>
    </p:spTree>
    <p:extLst>
      <p:ext uri="{BB962C8B-B14F-4D97-AF65-F5344CB8AC3E}">
        <p14:creationId xmlns:p14="http://schemas.microsoft.com/office/powerpoint/2010/main" val="11915911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07E03-E439-BBDE-5BD4-ABB249E874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1160A3-00E7-D4D9-6F2C-D9D2124F7A65}"/>
              </a:ext>
            </a:extLst>
          </p:cNvPr>
          <p:cNvSpPr>
            <a:spLocks noGrp="1"/>
          </p:cNvSpPr>
          <p:nvPr>
            <p:ph type="title"/>
          </p:nvPr>
        </p:nvSpPr>
        <p:spPr/>
        <p:txBody>
          <a:bodyPr/>
          <a:lstStyle/>
          <a:p>
            <a:r>
              <a:rPr lang="en-US" dirty="0"/>
              <a:t>Burdens of Proof</a:t>
            </a:r>
          </a:p>
        </p:txBody>
      </p:sp>
      <p:sp>
        <p:nvSpPr>
          <p:cNvPr id="3" name="Content Placeholder 2">
            <a:extLst>
              <a:ext uri="{FF2B5EF4-FFF2-40B4-BE49-F238E27FC236}">
                <a16:creationId xmlns:a16="http://schemas.microsoft.com/office/drawing/2014/main" id="{69194BEE-DBB2-31DA-4FE3-71CD33A74249}"/>
              </a:ext>
            </a:extLst>
          </p:cNvPr>
          <p:cNvSpPr>
            <a:spLocks noGrp="1"/>
          </p:cNvSpPr>
          <p:nvPr>
            <p:ph idx="1"/>
          </p:nvPr>
        </p:nvSpPr>
        <p:spPr/>
        <p:txBody>
          <a:bodyPr>
            <a:normAutofit/>
          </a:bodyPr>
          <a:lstStyle/>
          <a:p>
            <a:pPr marL="0" indent="0">
              <a:buNone/>
            </a:pPr>
            <a:r>
              <a:rPr lang="en-US" b="1" dirty="0"/>
              <a:t>Will Contests: Lack of Capacity</a:t>
            </a:r>
          </a:p>
          <a:p>
            <a:r>
              <a:rPr lang="en-US" b="1" dirty="0"/>
              <a:t>Presumption:</a:t>
            </a:r>
            <a:r>
              <a:rPr lang="en-US" dirty="0"/>
              <a:t> The testator is presumed to have had capacity at the exact moment of execution.</a:t>
            </a:r>
          </a:p>
          <a:p>
            <a:r>
              <a:rPr lang="en-US" b="1" dirty="0"/>
              <a:t>High Burden:</a:t>
            </a:r>
            <a:r>
              <a:rPr lang="en-US" dirty="0"/>
              <a:t> Contestant must prove lack of capacity by clear and convincing evidence.</a:t>
            </a:r>
          </a:p>
          <a:p>
            <a:r>
              <a:rPr lang="en-US" b="1" dirty="0"/>
              <a:t>Key Evidence:</a:t>
            </a:r>
            <a:r>
              <a:rPr lang="en-US" dirty="0"/>
              <a:t> Testimony from the drafting attorney and notary carries massive weight. </a:t>
            </a:r>
          </a:p>
          <a:p>
            <a:endParaRPr lang="en-US" dirty="0"/>
          </a:p>
        </p:txBody>
      </p:sp>
    </p:spTree>
    <p:extLst>
      <p:ext uri="{BB962C8B-B14F-4D97-AF65-F5344CB8AC3E}">
        <p14:creationId xmlns:p14="http://schemas.microsoft.com/office/powerpoint/2010/main" val="11765532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26664-9D27-3162-6062-F9677BB126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2827BC-62D0-56C2-9134-75CB612806F9}"/>
              </a:ext>
            </a:extLst>
          </p:cNvPr>
          <p:cNvSpPr>
            <a:spLocks noGrp="1"/>
          </p:cNvSpPr>
          <p:nvPr>
            <p:ph type="title"/>
          </p:nvPr>
        </p:nvSpPr>
        <p:spPr/>
        <p:txBody>
          <a:bodyPr/>
          <a:lstStyle/>
          <a:p>
            <a:r>
              <a:rPr lang="en-US" dirty="0"/>
              <a:t>Burdens of Proof</a:t>
            </a:r>
          </a:p>
        </p:txBody>
      </p:sp>
      <p:sp>
        <p:nvSpPr>
          <p:cNvPr id="3" name="Content Placeholder 2">
            <a:extLst>
              <a:ext uri="{FF2B5EF4-FFF2-40B4-BE49-F238E27FC236}">
                <a16:creationId xmlns:a16="http://schemas.microsoft.com/office/drawing/2014/main" id="{10CBD3D0-2B5F-ADBF-4DD2-1E4637ACD844}"/>
              </a:ext>
            </a:extLst>
          </p:cNvPr>
          <p:cNvSpPr>
            <a:spLocks noGrp="1"/>
          </p:cNvSpPr>
          <p:nvPr>
            <p:ph idx="1"/>
          </p:nvPr>
        </p:nvSpPr>
        <p:spPr/>
        <p:txBody>
          <a:bodyPr>
            <a:normAutofit/>
          </a:bodyPr>
          <a:lstStyle/>
          <a:p>
            <a:pPr marL="0" indent="0">
              <a:buNone/>
            </a:pPr>
            <a:r>
              <a:rPr lang="en-US" b="1" dirty="0"/>
              <a:t>Lost Wills &amp; Alterations</a:t>
            </a:r>
          </a:p>
          <a:p>
            <a:r>
              <a:rPr lang="en-US" b="1" dirty="0"/>
              <a:t>Presumption of Revocation:</a:t>
            </a:r>
            <a:r>
              <a:rPr lang="en-US" dirty="0"/>
              <a:t> If a known will cannot be found, the law presumes the decedent destroyed it.</a:t>
            </a:r>
          </a:p>
          <a:p>
            <a:r>
              <a:rPr lang="en-US" b="1" dirty="0"/>
              <a:t>Rebuttal Evidence:</a:t>
            </a:r>
            <a:r>
              <a:rPr lang="en-US" dirty="0"/>
              <a:t> Proponent must present evidence showing the will existed after death or was accidentally lost.</a:t>
            </a:r>
          </a:p>
          <a:p>
            <a:endParaRPr lang="en-US" dirty="0"/>
          </a:p>
        </p:txBody>
      </p:sp>
    </p:spTree>
    <p:extLst>
      <p:ext uri="{BB962C8B-B14F-4D97-AF65-F5344CB8AC3E}">
        <p14:creationId xmlns:p14="http://schemas.microsoft.com/office/powerpoint/2010/main" val="16380278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90F324-1152-2D74-140D-F9888F7F33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1C97A6-ABEA-17B7-1740-F7E44105A9E4}"/>
              </a:ext>
            </a:extLst>
          </p:cNvPr>
          <p:cNvSpPr>
            <a:spLocks noGrp="1"/>
          </p:cNvSpPr>
          <p:nvPr>
            <p:ph type="title"/>
          </p:nvPr>
        </p:nvSpPr>
        <p:spPr/>
        <p:txBody>
          <a:bodyPr/>
          <a:lstStyle/>
          <a:p>
            <a:r>
              <a:rPr lang="en-US" dirty="0"/>
              <a:t>Burdens of Proof</a:t>
            </a:r>
          </a:p>
        </p:txBody>
      </p:sp>
      <p:pic>
        <p:nvPicPr>
          <p:cNvPr id="1026" name="Picture 2" descr="Preponderance, Clear And Convincing, And Beyond A Reasonable Doubt - FasterCapital">
            <a:extLst>
              <a:ext uri="{FF2B5EF4-FFF2-40B4-BE49-F238E27FC236}">
                <a16:creationId xmlns:a16="http://schemas.microsoft.com/office/drawing/2014/main" id="{768CCF6A-5BA2-002D-2196-106FAA63A05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52787" y="2405856"/>
            <a:ext cx="5686425" cy="3190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90655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882C7-84B8-1861-7E41-EAE60B7B81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E1E64A-30D8-99DD-E428-89FF2F158897}"/>
              </a:ext>
            </a:extLst>
          </p:cNvPr>
          <p:cNvSpPr>
            <a:spLocks noGrp="1"/>
          </p:cNvSpPr>
          <p:nvPr>
            <p:ph type="title"/>
          </p:nvPr>
        </p:nvSpPr>
        <p:spPr/>
        <p:txBody>
          <a:bodyPr/>
          <a:lstStyle/>
          <a:p>
            <a:r>
              <a:rPr lang="en-US" dirty="0"/>
              <a:t>Practice and Procedure</a:t>
            </a:r>
          </a:p>
        </p:txBody>
      </p:sp>
      <p:sp>
        <p:nvSpPr>
          <p:cNvPr id="3" name="Content Placeholder 2">
            <a:extLst>
              <a:ext uri="{FF2B5EF4-FFF2-40B4-BE49-F238E27FC236}">
                <a16:creationId xmlns:a16="http://schemas.microsoft.com/office/drawing/2014/main" id="{C45AEFB6-47F2-9C07-566E-47804E40E5FB}"/>
              </a:ext>
            </a:extLst>
          </p:cNvPr>
          <p:cNvSpPr>
            <a:spLocks noGrp="1"/>
          </p:cNvSpPr>
          <p:nvPr>
            <p:ph idx="1"/>
          </p:nvPr>
        </p:nvSpPr>
        <p:spPr/>
        <p:txBody>
          <a:bodyPr>
            <a:normAutofit/>
          </a:bodyPr>
          <a:lstStyle/>
          <a:p>
            <a:pPr marL="0" indent="0">
              <a:buNone/>
            </a:pPr>
            <a:br>
              <a:rPr lang="en-US" dirty="0"/>
            </a:br>
            <a:r>
              <a:rPr lang="en-US" b="1" dirty="0"/>
              <a:t>Record Creation</a:t>
            </a:r>
          </a:p>
          <a:p>
            <a:r>
              <a:rPr lang="en-US" b="1" dirty="0"/>
              <a:t>Court Reporters:</a:t>
            </a:r>
            <a:r>
              <a:rPr lang="en-US" dirty="0"/>
              <a:t> the parties should request a stenographer; the Register's office does not need to provide one automatically</a:t>
            </a:r>
          </a:p>
          <a:p>
            <a:r>
              <a:rPr lang="en-US" b="1" dirty="0"/>
              <a:t>De Novo Appeal:</a:t>
            </a:r>
            <a:r>
              <a:rPr lang="en-US" dirty="0"/>
              <a:t> Appeals go to the Orphans' Court, making a clean record vital for review.</a:t>
            </a:r>
          </a:p>
          <a:p>
            <a:r>
              <a:rPr lang="en-US" b="1" dirty="0"/>
              <a:t>Exhibits:</a:t>
            </a:r>
            <a:r>
              <a:rPr lang="en-US" dirty="0"/>
              <a:t> parties should pre-mark all documents (wills, death certificates, medical records) for easy referencing. </a:t>
            </a:r>
          </a:p>
          <a:p>
            <a:endParaRPr lang="en-US" dirty="0"/>
          </a:p>
        </p:txBody>
      </p:sp>
    </p:spTree>
    <p:extLst>
      <p:ext uri="{BB962C8B-B14F-4D97-AF65-F5344CB8AC3E}">
        <p14:creationId xmlns:p14="http://schemas.microsoft.com/office/powerpoint/2010/main" val="10101500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987E5-1FC0-D0D2-FD9F-054CE222C0A8}"/>
              </a:ext>
            </a:extLst>
          </p:cNvPr>
          <p:cNvSpPr>
            <a:spLocks noGrp="1"/>
          </p:cNvSpPr>
          <p:nvPr>
            <p:ph type="title"/>
          </p:nvPr>
        </p:nvSpPr>
        <p:spPr/>
        <p:txBody>
          <a:bodyPr/>
          <a:lstStyle/>
          <a:p>
            <a:r>
              <a:rPr lang="en-US" dirty="0"/>
              <a:t>Issues that can be Addressed</a:t>
            </a:r>
          </a:p>
        </p:txBody>
      </p:sp>
      <p:sp>
        <p:nvSpPr>
          <p:cNvPr id="3" name="Content Placeholder 2">
            <a:extLst>
              <a:ext uri="{FF2B5EF4-FFF2-40B4-BE49-F238E27FC236}">
                <a16:creationId xmlns:a16="http://schemas.microsoft.com/office/drawing/2014/main" id="{65329BC9-CEF4-0B09-3D1F-BD6B921C6D22}"/>
              </a:ext>
            </a:extLst>
          </p:cNvPr>
          <p:cNvSpPr>
            <a:spLocks noGrp="1"/>
          </p:cNvSpPr>
          <p:nvPr>
            <p:ph idx="1"/>
          </p:nvPr>
        </p:nvSpPr>
        <p:spPr/>
        <p:txBody>
          <a:bodyPr/>
          <a:lstStyle/>
          <a:p>
            <a:r>
              <a:rPr lang="en-US" dirty="0"/>
              <a:t>ROW is quasi-judicial – what does this mean???</a:t>
            </a:r>
          </a:p>
          <a:p>
            <a:pPr marL="0" indent="0">
              <a:buNone/>
            </a:pPr>
            <a:endParaRPr lang="en-US" dirty="0"/>
          </a:p>
          <a:p>
            <a:r>
              <a:rPr lang="en-US" dirty="0"/>
              <a:t>What can the ROW decide?</a:t>
            </a:r>
          </a:p>
          <a:p>
            <a:pPr lvl="1"/>
            <a:r>
              <a:rPr lang="en-US" dirty="0"/>
              <a:t>Issues related to the validity of a will</a:t>
            </a:r>
          </a:p>
          <a:p>
            <a:pPr lvl="1"/>
            <a:r>
              <a:rPr lang="en-US" dirty="0"/>
              <a:t>Issues about who should be appointed as administrator</a:t>
            </a:r>
          </a:p>
          <a:p>
            <a:pPr lvl="1"/>
            <a:r>
              <a:rPr lang="en-US" dirty="0"/>
              <a:t>Whether an individual should serve as administrator</a:t>
            </a:r>
          </a:p>
          <a:p>
            <a:r>
              <a:rPr lang="en-US" dirty="0"/>
              <a:t>What can’t the ROW decide?</a:t>
            </a:r>
          </a:p>
          <a:p>
            <a:pPr lvl="1"/>
            <a:r>
              <a:rPr lang="en-US" dirty="0"/>
              <a:t>Among others, issues pertaining to the administration of estates and trusts</a:t>
            </a:r>
          </a:p>
          <a:p>
            <a:pPr lvl="1"/>
            <a:r>
              <a:rPr lang="en-US" dirty="0"/>
              <a:t>Whether a named executor is fit to serve</a:t>
            </a:r>
          </a:p>
          <a:p>
            <a:pPr lvl="1"/>
            <a:endParaRPr lang="en-US" dirty="0"/>
          </a:p>
          <a:p>
            <a:endParaRPr lang="en-US" dirty="0"/>
          </a:p>
        </p:txBody>
      </p:sp>
    </p:spTree>
    <p:extLst>
      <p:ext uri="{BB962C8B-B14F-4D97-AF65-F5344CB8AC3E}">
        <p14:creationId xmlns:p14="http://schemas.microsoft.com/office/powerpoint/2010/main" val="12808635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3DDD8-A395-456A-B9E9-DADA89C388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091ABD-853C-505A-46DA-18146DA21176}"/>
              </a:ext>
            </a:extLst>
          </p:cNvPr>
          <p:cNvSpPr>
            <a:spLocks noGrp="1"/>
          </p:cNvSpPr>
          <p:nvPr>
            <p:ph type="title"/>
          </p:nvPr>
        </p:nvSpPr>
        <p:spPr/>
        <p:txBody>
          <a:bodyPr/>
          <a:lstStyle/>
          <a:p>
            <a:r>
              <a:rPr lang="en-US" dirty="0"/>
              <a:t>Practice and Procedure</a:t>
            </a:r>
          </a:p>
        </p:txBody>
      </p:sp>
      <p:sp>
        <p:nvSpPr>
          <p:cNvPr id="3" name="Content Placeholder 2">
            <a:extLst>
              <a:ext uri="{FF2B5EF4-FFF2-40B4-BE49-F238E27FC236}">
                <a16:creationId xmlns:a16="http://schemas.microsoft.com/office/drawing/2014/main" id="{490D3F26-6419-CA51-C2FE-B57E30939F7B}"/>
              </a:ext>
            </a:extLst>
          </p:cNvPr>
          <p:cNvSpPr>
            <a:spLocks noGrp="1"/>
          </p:cNvSpPr>
          <p:nvPr>
            <p:ph idx="1"/>
          </p:nvPr>
        </p:nvSpPr>
        <p:spPr/>
        <p:txBody>
          <a:bodyPr>
            <a:normAutofit/>
          </a:bodyPr>
          <a:lstStyle/>
          <a:p>
            <a:pPr marL="0" indent="0">
              <a:buNone/>
            </a:pPr>
            <a:r>
              <a:rPr lang="en-US" dirty="0"/>
              <a:t>Standard civil discovery rules (depositions, interrogatories) do not strictly apply, but discovery is permitted and necessary.</a:t>
            </a:r>
          </a:p>
          <a:p>
            <a:r>
              <a:rPr lang="en-US" b="1" dirty="0"/>
              <a:t>Register can issue subpoenas:</a:t>
            </a:r>
            <a:r>
              <a:rPr lang="en-US" dirty="0"/>
              <a:t> The Register can issue subpoenas to compel witness attendance and document production.</a:t>
            </a:r>
          </a:p>
          <a:p>
            <a:r>
              <a:rPr lang="en-US" b="1" dirty="0"/>
              <a:t>Require parties to agree to a discovery schedule:</a:t>
            </a:r>
            <a:r>
              <a:rPr lang="en-US" dirty="0"/>
              <a:t> this will force the parties to secure medical records via subpoena well in advance of the hearing date. </a:t>
            </a:r>
            <a:br>
              <a:rPr lang="en-US" dirty="0"/>
            </a:br>
            <a:endParaRPr lang="en-US" dirty="0"/>
          </a:p>
          <a:p>
            <a:endParaRPr lang="en-US" dirty="0"/>
          </a:p>
        </p:txBody>
      </p:sp>
    </p:spTree>
    <p:extLst>
      <p:ext uri="{BB962C8B-B14F-4D97-AF65-F5344CB8AC3E}">
        <p14:creationId xmlns:p14="http://schemas.microsoft.com/office/powerpoint/2010/main" val="18871973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6A341-813E-9D13-8ECC-58A8E92427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BECCB7-A900-E231-835F-565BD0687224}"/>
              </a:ext>
            </a:extLst>
          </p:cNvPr>
          <p:cNvSpPr>
            <a:spLocks noGrp="1"/>
          </p:cNvSpPr>
          <p:nvPr>
            <p:ph type="title"/>
          </p:nvPr>
        </p:nvSpPr>
        <p:spPr/>
        <p:txBody>
          <a:bodyPr/>
          <a:lstStyle/>
          <a:p>
            <a:r>
              <a:rPr lang="en-US" dirty="0"/>
              <a:t>Practice and Procedure</a:t>
            </a:r>
          </a:p>
        </p:txBody>
      </p:sp>
      <p:sp>
        <p:nvSpPr>
          <p:cNvPr id="3" name="Content Placeholder 2">
            <a:extLst>
              <a:ext uri="{FF2B5EF4-FFF2-40B4-BE49-F238E27FC236}">
                <a16:creationId xmlns:a16="http://schemas.microsoft.com/office/drawing/2014/main" id="{31F66E4D-DD3B-344B-B2C5-3AB188976A62}"/>
              </a:ext>
            </a:extLst>
          </p:cNvPr>
          <p:cNvSpPr>
            <a:spLocks noGrp="1"/>
          </p:cNvSpPr>
          <p:nvPr>
            <p:ph idx="1"/>
          </p:nvPr>
        </p:nvSpPr>
        <p:spPr/>
        <p:txBody>
          <a:bodyPr>
            <a:normAutofit/>
          </a:bodyPr>
          <a:lstStyle/>
          <a:p>
            <a:r>
              <a:rPr lang="en-US" b="1" dirty="0"/>
              <a:t>Memos of law </a:t>
            </a:r>
            <a:r>
              <a:rPr lang="en-US" dirty="0"/>
              <a:t>– the Register can request parties to provide memoranda of law on legal issues – such as admission of documents, dead man’s act, etc.</a:t>
            </a:r>
          </a:p>
          <a:p>
            <a:r>
              <a:rPr lang="en-US" b="1" dirty="0"/>
              <a:t>Administrator Pendente Lite</a:t>
            </a:r>
          </a:p>
          <a:p>
            <a:pPr lvl="1"/>
            <a:r>
              <a:rPr lang="en-US" b="1" dirty="0"/>
              <a:t>Temporary Guardian:</a:t>
            </a:r>
            <a:r>
              <a:rPr lang="en-US" dirty="0"/>
              <a:t> A court-appointed, neutral fiduciary tasked with asset preservation.</a:t>
            </a:r>
          </a:p>
          <a:p>
            <a:pPr lvl="1"/>
            <a:r>
              <a:rPr lang="en-US" b="1" dirty="0"/>
              <a:t>"Pending the Litigation":</a:t>
            </a:r>
            <a:r>
              <a:rPr lang="en-US" dirty="0"/>
              <a:t> Serves only while a lawsuit over the estate's representation is ongoing.</a:t>
            </a:r>
          </a:p>
          <a:p>
            <a:pPr lvl="1"/>
            <a:r>
              <a:rPr lang="en-US" b="1" dirty="0"/>
              <a:t>Statutory Grounding:</a:t>
            </a:r>
            <a:r>
              <a:rPr lang="en-US" dirty="0"/>
              <a:t> Governed primarily by Section 3160 of the PEF Code (20 </a:t>
            </a:r>
            <a:r>
              <a:rPr lang="en-US" dirty="0" err="1"/>
              <a:t>Pa.C.S</a:t>
            </a:r>
            <a:r>
              <a:rPr lang="en-US" dirty="0"/>
              <a:t>. § 3160). </a:t>
            </a:r>
          </a:p>
          <a:p>
            <a:endParaRPr lang="en-US" dirty="0"/>
          </a:p>
        </p:txBody>
      </p:sp>
    </p:spTree>
    <p:extLst>
      <p:ext uri="{BB962C8B-B14F-4D97-AF65-F5344CB8AC3E}">
        <p14:creationId xmlns:p14="http://schemas.microsoft.com/office/powerpoint/2010/main" val="24041794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D16C3-94BE-A6A2-CE8E-1FC0F42E3D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295D72-917B-9738-8348-BBD36573940F}"/>
              </a:ext>
            </a:extLst>
          </p:cNvPr>
          <p:cNvSpPr>
            <a:spLocks noGrp="1"/>
          </p:cNvSpPr>
          <p:nvPr>
            <p:ph type="title"/>
          </p:nvPr>
        </p:nvSpPr>
        <p:spPr/>
        <p:txBody>
          <a:bodyPr/>
          <a:lstStyle/>
          <a:p>
            <a:r>
              <a:rPr lang="en-US" dirty="0"/>
              <a:t>Practice and Procedure - APL</a:t>
            </a:r>
          </a:p>
        </p:txBody>
      </p:sp>
      <p:sp>
        <p:nvSpPr>
          <p:cNvPr id="3" name="Content Placeholder 2">
            <a:extLst>
              <a:ext uri="{FF2B5EF4-FFF2-40B4-BE49-F238E27FC236}">
                <a16:creationId xmlns:a16="http://schemas.microsoft.com/office/drawing/2014/main" id="{DEDEC6BD-7D6C-53C4-1032-F6CE4B66D89F}"/>
              </a:ext>
            </a:extLst>
          </p:cNvPr>
          <p:cNvSpPr>
            <a:spLocks noGrp="1"/>
          </p:cNvSpPr>
          <p:nvPr>
            <p:ph idx="1"/>
          </p:nvPr>
        </p:nvSpPr>
        <p:spPr/>
        <p:txBody>
          <a:bodyPr>
            <a:normAutofit/>
          </a:bodyPr>
          <a:lstStyle/>
          <a:p>
            <a:pPr marL="0" indent="0">
              <a:buNone/>
            </a:pPr>
            <a:r>
              <a:rPr lang="en-US" b="1" dirty="0"/>
              <a:t>Standards for Appointment &amp; Neutrality </a:t>
            </a:r>
          </a:p>
          <a:p>
            <a:r>
              <a:rPr lang="en-US" b="1" dirty="0"/>
              <a:t>When Will a Court Appoint an APL?</a:t>
            </a:r>
          </a:p>
          <a:p>
            <a:r>
              <a:rPr lang="en-US" b="1" dirty="0"/>
              <a:t>Irreparable Harm:</a:t>
            </a:r>
            <a:r>
              <a:rPr lang="en-US" dirty="0"/>
              <a:t> Proof that estate assets are being wasted, mismanaged, or lost.</a:t>
            </a:r>
          </a:p>
          <a:p>
            <a:r>
              <a:rPr lang="en-US" b="1" dirty="0"/>
              <a:t>Deadlock:</a:t>
            </a:r>
            <a:r>
              <a:rPr lang="en-US" dirty="0"/>
              <a:t> The warring parties cannot agree on basic administrative tasks (e.g., paying taxes, managing real estate).</a:t>
            </a:r>
          </a:p>
          <a:p>
            <a:r>
              <a:rPr lang="en-US" b="1" dirty="0"/>
              <a:t>Not Automatic:</a:t>
            </a:r>
            <a:r>
              <a:rPr lang="en-US" dirty="0"/>
              <a:t> Courts will not appoint an APL just because a lawsuit exists; jeopardy must be shown.</a:t>
            </a:r>
            <a:br>
              <a:rPr lang="en-US" dirty="0"/>
            </a:br>
            <a:endParaRPr lang="en-US" dirty="0"/>
          </a:p>
          <a:p>
            <a:endParaRPr lang="en-US" dirty="0"/>
          </a:p>
        </p:txBody>
      </p:sp>
    </p:spTree>
    <p:extLst>
      <p:ext uri="{BB962C8B-B14F-4D97-AF65-F5344CB8AC3E}">
        <p14:creationId xmlns:p14="http://schemas.microsoft.com/office/powerpoint/2010/main" val="13042208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2FE4F-1D8C-30A6-EB45-88DEB2D9CD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7759FA-579D-75FC-8D86-2720EB572572}"/>
              </a:ext>
            </a:extLst>
          </p:cNvPr>
          <p:cNvSpPr>
            <a:spLocks noGrp="1"/>
          </p:cNvSpPr>
          <p:nvPr>
            <p:ph type="title"/>
          </p:nvPr>
        </p:nvSpPr>
        <p:spPr/>
        <p:txBody>
          <a:bodyPr/>
          <a:lstStyle/>
          <a:p>
            <a:r>
              <a:rPr lang="en-US" dirty="0"/>
              <a:t>Practice and Procedure- APL</a:t>
            </a:r>
          </a:p>
        </p:txBody>
      </p:sp>
      <p:sp>
        <p:nvSpPr>
          <p:cNvPr id="3" name="Content Placeholder 2">
            <a:extLst>
              <a:ext uri="{FF2B5EF4-FFF2-40B4-BE49-F238E27FC236}">
                <a16:creationId xmlns:a16="http://schemas.microsoft.com/office/drawing/2014/main" id="{69FA75D2-CE73-6BEA-41E1-48DC3C3B2D47}"/>
              </a:ext>
            </a:extLst>
          </p:cNvPr>
          <p:cNvSpPr>
            <a:spLocks noGrp="1"/>
          </p:cNvSpPr>
          <p:nvPr>
            <p:ph idx="1"/>
          </p:nvPr>
        </p:nvSpPr>
        <p:spPr/>
        <p:txBody>
          <a:bodyPr>
            <a:normAutofit/>
          </a:bodyPr>
          <a:lstStyle/>
          <a:p>
            <a:pPr marL="0" indent="0">
              <a:buNone/>
            </a:pPr>
            <a:r>
              <a:rPr lang="en-US" b="1" dirty="0"/>
              <a:t>The Requirement of Absolute Neutrality</a:t>
            </a:r>
          </a:p>
          <a:p>
            <a:r>
              <a:rPr lang="en-US" b="1" dirty="0"/>
              <a:t>Conflict Bar:</a:t>
            </a:r>
            <a:r>
              <a:rPr lang="en-US" dirty="0"/>
              <a:t> The APL cannot be a party to the litigation or have a financial interest in the outcome.</a:t>
            </a:r>
          </a:p>
          <a:p>
            <a:r>
              <a:rPr lang="en-US" b="1" dirty="0"/>
              <a:t>Typical Appointees:</a:t>
            </a:r>
            <a:r>
              <a:rPr lang="en-US" dirty="0"/>
              <a:t> Trust companies, independent estate attorneys, or professional fiduciaries.</a:t>
            </a:r>
          </a:p>
          <a:p>
            <a:r>
              <a:rPr lang="en-US" b="1" dirty="0"/>
              <a:t>Vetting Process:</a:t>
            </a:r>
            <a:r>
              <a:rPr lang="en-US" dirty="0"/>
              <a:t> Parties usually submit proposed neutral candidates to the Register or the Court. </a:t>
            </a:r>
          </a:p>
          <a:p>
            <a:endParaRPr lang="en-US" dirty="0"/>
          </a:p>
        </p:txBody>
      </p:sp>
    </p:spTree>
    <p:extLst>
      <p:ext uri="{BB962C8B-B14F-4D97-AF65-F5344CB8AC3E}">
        <p14:creationId xmlns:p14="http://schemas.microsoft.com/office/powerpoint/2010/main" val="5037189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2D0A3-C633-5E8F-06C4-E52EC0A1B4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CDA7C6-3586-EED5-D5EB-E8A9F56BFBB0}"/>
              </a:ext>
            </a:extLst>
          </p:cNvPr>
          <p:cNvSpPr>
            <a:spLocks noGrp="1"/>
          </p:cNvSpPr>
          <p:nvPr>
            <p:ph type="title"/>
          </p:nvPr>
        </p:nvSpPr>
        <p:spPr/>
        <p:txBody>
          <a:bodyPr/>
          <a:lstStyle/>
          <a:p>
            <a:r>
              <a:rPr lang="en-US" dirty="0"/>
              <a:t>Practice and Procedure - APL</a:t>
            </a:r>
          </a:p>
        </p:txBody>
      </p:sp>
      <p:sp>
        <p:nvSpPr>
          <p:cNvPr id="3" name="Content Placeholder 2">
            <a:extLst>
              <a:ext uri="{FF2B5EF4-FFF2-40B4-BE49-F238E27FC236}">
                <a16:creationId xmlns:a16="http://schemas.microsoft.com/office/drawing/2014/main" id="{7C4FF267-69B6-FA9B-8C1D-270E246EE3DA}"/>
              </a:ext>
            </a:extLst>
          </p:cNvPr>
          <p:cNvSpPr>
            <a:spLocks noGrp="1"/>
          </p:cNvSpPr>
          <p:nvPr>
            <p:ph idx="1"/>
          </p:nvPr>
        </p:nvSpPr>
        <p:spPr/>
        <p:txBody>
          <a:bodyPr>
            <a:normAutofit/>
          </a:bodyPr>
          <a:lstStyle/>
          <a:p>
            <a:pPr marL="0" indent="0">
              <a:buNone/>
            </a:pPr>
            <a:r>
              <a:rPr lang="en-US" b="1" dirty="0"/>
              <a:t>Powers, Duties, and Limitations </a:t>
            </a:r>
          </a:p>
          <a:p>
            <a:r>
              <a:rPr lang="en-US" b="1" dirty="0"/>
              <a:t>Permitted Powers</a:t>
            </a:r>
          </a:p>
          <a:p>
            <a:r>
              <a:rPr lang="en-US" b="1" dirty="0"/>
              <a:t>Asset Collection:</a:t>
            </a:r>
            <a:r>
              <a:rPr lang="en-US" dirty="0"/>
              <a:t> Gathering bank accounts, securing real estate, and inventorying personal property.</a:t>
            </a:r>
          </a:p>
          <a:p>
            <a:r>
              <a:rPr lang="en-US" b="1" dirty="0"/>
              <a:t>Debt &amp; Tax Payment:</a:t>
            </a:r>
            <a:r>
              <a:rPr lang="en-US" dirty="0"/>
              <a:t> Paying recurring estate expenses, utility bills, and filing required tax returns.</a:t>
            </a:r>
          </a:p>
          <a:p>
            <a:r>
              <a:rPr lang="en-US" b="1" dirty="0"/>
              <a:t>Litigation Defense:</a:t>
            </a:r>
            <a:r>
              <a:rPr lang="en-US" dirty="0"/>
              <a:t> Defending the estate assets against third-party claims or suits.</a:t>
            </a:r>
          </a:p>
          <a:p>
            <a:endParaRPr lang="en-US" dirty="0"/>
          </a:p>
        </p:txBody>
      </p:sp>
    </p:spTree>
    <p:extLst>
      <p:ext uri="{BB962C8B-B14F-4D97-AF65-F5344CB8AC3E}">
        <p14:creationId xmlns:p14="http://schemas.microsoft.com/office/powerpoint/2010/main" val="5050050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DC276-A900-2E65-CA60-F894E96724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CF0669-C679-F6D7-192A-4530A0B95559}"/>
              </a:ext>
            </a:extLst>
          </p:cNvPr>
          <p:cNvSpPr>
            <a:spLocks noGrp="1"/>
          </p:cNvSpPr>
          <p:nvPr>
            <p:ph type="title"/>
          </p:nvPr>
        </p:nvSpPr>
        <p:spPr/>
        <p:txBody>
          <a:bodyPr/>
          <a:lstStyle/>
          <a:p>
            <a:r>
              <a:rPr lang="en-US" dirty="0"/>
              <a:t>Practice and Procedure - APL</a:t>
            </a:r>
          </a:p>
        </p:txBody>
      </p:sp>
      <p:sp>
        <p:nvSpPr>
          <p:cNvPr id="3" name="Content Placeholder 2">
            <a:extLst>
              <a:ext uri="{FF2B5EF4-FFF2-40B4-BE49-F238E27FC236}">
                <a16:creationId xmlns:a16="http://schemas.microsoft.com/office/drawing/2014/main" id="{BA3AD808-5035-99C8-13C2-3EF78D0D2FD8}"/>
              </a:ext>
            </a:extLst>
          </p:cNvPr>
          <p:cNvSpPr>
            <a:spLocks noGrp="1"/>
          </p:cNvSpPr>
          <p:nvPr>
            <p:ph idx="1"/>
          </p:nvPr>
        </p:nvSpPr>
        <p:spPr/>
        <p:txBody>
          <a:bodyPr>
            <a:normAutofit/>
          </a:bodyPr>
          <a:lstStyle/>
          <a:p>
            <a:pPr marL="0" indent="0">
              <a:buNone/>
            </a:pPr>
            <a:r>
              <a:rPr lang="en-US" b="1" dirty="0"/>
              <a:t>Strict Limitations</a:t>
            </a:r>
          </a:p>
          <a:p>
            <a:r>
              <a:rPr lang="en-US" b="1" dirty="0"/>
              <a:t>No Distribution:</a:t>
            </a:r>
            <a:r>
              <a:rPr lang="en-US" dirty="0"/>
              <a:t> The APL cannot distribute assets to beneficiaries or heirs.</a:t>
            </a:r>
          </a:p>
          <a:p>
            <a:r>
              <a:rPr lang="en-US" b="1" dirty="0"/>
              <a:t>No Liquidating Core Assets:</a:t>
            </a:r>
            <a:r>
              <a:rPr lang="en-US" dirty="0"/>
              <a:t> Cannot sell real estate or major investments without explicit court approval.</a:t>
            </a:r>
          </a:p>
          <a:p>
            <a:r>
              <a:rPr lang="en-US" b="1" dirty="0"/>
              <a:t>Passive Custodian:</a:t>
            </a:r>
            <a:r>
              <a:rPr lang="en-US" dirty="0"/>
              <a:t> The primary mandate is preservation, not active business management or wealth generation. </a:t>
            </a:r>
          </a:p>
        </p:txBody>
      </p:sp>
    </p:spTree>
    <p:extLst>
      <p:ext uri="{BB962C8B-B14F-4D97-AF65-F5344CB8AC3E}">
        <p14:creationId xmlns:p14="http://schemas.microsoft.com/office/powerpoint/2010/main" val="7578398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3DE04-67EA-6553-58D4-2DFAE1ABF6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16D391-B34C-7604-8581-C28D17D43E73}"/>
              </a:ext>
            </a:extLst>
          </p:cNvPr>
          <p:cNvSpPr>
            <a:spLocks noGrp="1"/>
          </p:cNvSpPr>
          <p:nvPr>
            <p:ph type="title"/>
          </p:nvPr>
        </p:nvSpPr>
        <p:spPr/>
        <p:txBody>
          <a:bodyPr/>
          <a:lstStyle/>
          <a:p>
            <a:r>
              <a:rPr lang="en-US" dirty="0"/>
              <a:t>Practice and Procedure - APL</a:t>
            </a:r>
          </a:p>
        </p:txBody>
      </p:sp>
      <p:sp>
        <p:nvSpPr>
          <p:cNvPr id="3" name="Content Placeholder 2">
            <a:extLst>
              <a:ext uri="{FF2B5EF4-FFF2-40B4-BE49-F238E27FC236}">
                <a16:creationId xmlns:a16="http://schemas.microsoft.com/office/drawing/2014/main" id="{2B69BE19-4B2A-B1B8-405E-EC868676C6C5}"/>
              </a:ext>
            </a:extLst>
          </p:cNvPr>
          <p:cNvSpPr>
            <a:spLocks noGrp="1"/>
          </p:cNvSpPr>
          <p:nvPr>
            <p:ph idx="1"/>
          </p:nvPr>
        </p:nvSpPr>
        <p:spPr/>
        <p:txBody>
          <a:bodyPr>
            <a:normAutofit fontScale="85000" lnSpcReduction="20000"/>
          </a:bodyPr>
          <a:lstStyle/>
          <a:p>
            <a:pPr marL="0" indent="0">
              <a:buNone/>
            </a:pPr>
            <a:r>
              <a:rPr lang="en-US" b="1" dirty="0"/>
              <a:t>Procedural Roadmap</a:t>
            </a:r>
          </a:p>
          <a:p>
            <a:r>
              <a:rPr lang="en-US" b="1" dirty="0"/>
              <a:t>Where to File:</a:t>
            </a:r>
            <a:r>
              <a:rPr lang="en-US" dirty="0"/>
              <a:t> Parties must file a petition with the Register of Wills or the Orphans' Court, depending on the status of the case.</a:t>
            </a:r>
          </a:p>
          <a:p>
            <a:r>
              <a:rPr lang="en-US" b="1" dirty="0"/>
              <a:t>Bonding Requirement:</a:t>
            </a:r>
            <a:r>
              <a:rPr lang="en-US" dirty="0"/>
              <a:t> The APL must post a fiduciary bond to secure the estate's value.</a:t>
            </a:r>
          </a:p>
          <a:p>
            <a:pPr marL="0" indent="0">
              <a:buNone/>
            </a:pPr>
            <a:r>
              <a:rPr lang="en-US" b="1" dirty="0"/>
              <a:t>Termination of Authority</a:t>
            </a:r>
          </a:p>
          <a:p>
            <a:r>
              <a:rPr lang="en-US" b="1" dirty="0"/>
              <a:t>End of Suit:</a:t>
            </a:r>
            <a:r>
              <a:rPr lang="en-US" dirty="0"/>
              <a:t> The APL’s power terminates automatically once the underlying litigation is resolved.</a:t>
            </a:r>
          </a:p>
          <a:p>
            <a:r>
              <a:rPr lang="en-US" b="1" dirty="0"/>
              <a:t>Final Accounting:</a:t>
            </a:r>
            <a:r>
              <a:rPr lang="en-US" dirty="0"/>
              <a:t> The APL must file a formal account of their interim administration.</a:t>
            </a:r>
          </a:p>
          <a:p>
            <a:r>
              <a:rPr lang="en-US" b="1" dirty="0"/>
              <a:t>Turnover:</a:t>
            </a:r>
            <a:r>
              <a:rPr lang="en-US" dirty="0"/>
              <a:t> Assets are handed over to the newly qualified Executor or permanent Administrator</a:t>
            </a:r>
            <a:br>
              <a:rPr lang="en-US" dirty="0"/>
            </a:br>
            <a:endParaRPr lang="en-US" dirty="0"/>
          </a:p>
          <a:p>
            <a:endParaRPr lang="en-US" dirty="0"/>
          </a:p>
        </p:txBody>
      </p:sp>
    </p:spTree>
    <p:extLst>
      <p:ext uri="{BB962C8B-B14F-4D97-AF65-F5344CB8AC3E}">
        <p14:creationId xmlns:p14="http://schemas.microsoft.com/office/powerpoint/2010/main" val="8084356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F0D89-E62F-BDBB-5A46-72A11E485454}"/>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DE23F212-F40C-A8AA-5796-064F8CC86D03}"/>
              </a:ext>
            </a:extLst>
          </p:cNvPr>
          <p:cNvSpPr>
            <a:spLocks noGrp="1"/>
          </p:cNvSpPr>
          <p:nvPr>
            <p:ph idx="1"/>
          </p:nvPr>
        </p:nvSpPr>
        <p:spPr/>
        <p:txBody>
          <a:bodyPr>
            <a:normAutofit/>
          </a:bodyPr>
          <a:lstStyle/>
          <a:p>
            <a:pPr marL="0" indent="0">
              <a:buNone/>
            </a:pPr>
            <a:r>
              <a:rPr lang="en-US" sz="5400" dirty="0"/>
              <a:t>Questions?</a:t>
            </a:r>
          </a:p>
        </p:txBody>
      </p:sp>
    </p:spTree>
    <p:extLst>
      <p:ext uri="{BB962C8B-B14F-4D97-AF65-F5344CB8AC3E}">
        <p14:creationId xmlns:p14="http://schemas.microsoft.com/office/powerpoint/2010/main" val="6644554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CEFB5-3D8A-1948-9849-05F14DF9BE27}"/>
              </a:ext>
            </a:extLst>
          </p:cNvPr>
          <p:cNvSpPr>
            <a:spLocks noGrp="1"/>
          </p:cNvSpPr>
          <p:nvPr>
            <p:ph type="title"/>
          </p:nvPr>
        </p:nvSpPr>
        <p:spPr/>
        <p:txBody>
          <a:bodyPr/>
          <a:lstStyle/>
          <a:p>
            <a:r>
              <a:rPr lang="en-US" dirty="0"/>
              <a:t>Disclaimer</a:t>
            </a:r>
          </a:p>
        </p:txBody>
      </p:sp>
      <p:sp>
        <p:nvSpPr>
          <p:cNvPr id="3" name="Content Placeholder 2">
            <a:extLst>
              <a:ext uri="{FF2B5EF4-FFF2-40B4-BE49-F238E27FC236}">
                <a16:creationId xmlns:a16="http://schemas.microsoft.com/office/drawing/2014/main" id="{82352EF4-4778-EB4E-ABC3-FEC0EE790DA7}"/>
              </a:ext>
            </a:extLst>
          </p:cNvPr>
          <p:cNvSpPr>
            <a:spLocks noGrp="1"/>
          </p:cNvSpPr>
          <p:nvPr>
            <p:ph idx="1"/>
          </p:nvPr>
        </p:nvSpPr>
        <p:spPr>
          <a:xfrm>
            <a:off x="1560442" y="1825625"/>
            <a:ext cx="9793358" cy="4351338"/>
          </a:xfrm>
        </p:spPr>
        <p:txBody>
          <a:bodyPr>
            <a:normAutofit/>
          </a:bodyPr>
          <a:lstStyle/>
          <a:p>
            <a:pPr marL="0" indent="0">
              <a:lnSpc>
                <a:spcPct val="130000"/>
              </a:lnSpc>
              <a:buNone/>
            </a:pPr>
            <a:r>
              <a:rPr lang="en-US" sz="2100" dirty="0"/>
              <a:t>The information in this presentation is for general informational purposes only. It should not be construed as legal or financial advice, or a substitute for legal counsel. The views expressed in this presentation are those of each individual presenter and do not necessarily reflect the views of the presenter’s organization or the views of the other presenters or their respective organizations. If you have questions about your situation or about how to apply information contained in this presentation to your situation, you should reach out to an attorney or a financial advisor. We assume no responsibility for the accuracy or timeliness of any information provided herein or by any linked site. As information changes rapidly, users are strongly advised to verify any information before relying upon it.</a:t>
            </a:r>
          </a:p>
          <a:p>
            <a:endParaRPr lang="en-US" dirty="0"/>
          </a:p>
        </p:txBody>
      </p:sp>
    </p:spTree>
    <p:extLst>
      <p:ext uri="{BB962C8B-B14F-4D97-AF65-F5344CB8AC3E}">
        <p14:creationId xmlns:p14="http://schemas.microsoft.com/office/powerpoint/2010/main" val="2049699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1E901-D3D5-789E-DB89-000E82F6B8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3FB919-1087-4378-5BC7-F0149C5AB1F3}"/>
              </a:ext>
            </a:extLst>
          </p:cNvPr>
          <p:cNvSpPr>
            <a:spLocks noGrp="1"/>
          </p:cNvSpPr>
          <p:nvPr>
            <p:ph type="title"/>
          </p:nvPr>
        </p:nvSpPr>
        <p:spPr/>
        <p:txBody>
          <a:bodyPr/>
          <a:lstStyle/>
          <a:p>
            <a:r>
              <a:rPr lang="en-US" b="1" dirty="0"/>
              <a:t>The Evidentiary Standard</a:t>
            </a:r>
            <a:br>
              <a:rPr lang="en-US" b="1" dirty="0"/>
            </a:br>
            <a:endParaRPr lang="en-US" dirty="0"/>
          </a:p>
        </p:txBody>
      </p:sp>
      <p:sp>
        <p:nvSpPr>
          <p:cNvPr id="3" name="Content Placeholder 2">
            <a:extLst>
              <a:ext uri="{FF2B5EF4-FFF2-40B4-BE49-F238E27FC236}">
                <a16:creationId xmlns:a16="http://schemas.microsoft.com/office/drawing/2014/main" id="{BE0740BF-50E2-1C61-E024-B9BEA48FD9E8}"/>
              </a:ext>
            </a:extLst>
          </p:cNvPr>
          <p:cNvSpPr>
            <a:spLocks noGrp="1"/>
          </p:cNvSpPr>
          <p:nvPr>
            <p:ph idx="1"/>
          </p:nvPr>
        </p:nvSpPr>
        <p:spPr/>
        <p:txBody>
          <a:bodyPr>
            <a:normAutofit fontScale="85000" lnSpcReduction="20000"/>
          </a:bodyPr>
          <a:lstStyle/>
          <a:p>
            <a:r>
              <a:rPr lang="en-US" b="1" dirty="0" err="1"/>
              <a:t>Pa.R.E</a:t>
            </a:r>
            <a:r>
              <a:rPr lang="en-US" b="1" dirty="0"/>
              <a:t>. applicability:</a:t>
            </a:r>
            <a:r>
              <a:rPr lang="en-US" dirty="0"/>
              <a:t> The Pennsylvania Rules of Evidence apply, but not as strictly as court.</a:t>
            </a:r>
          </a:p>
          <a:p>
            <a:r>
              <a:rPr lang="en-US" b="1" dirty="0"/>
              <a:t>Relaxed Competency:</a:t>
            </a:r>
            <a:r>
              <a:rPr lang="en-US" dirty="0"/>
              <a:t> Hearsay is often admitted if it is reliable and corroborative.</a:t>
            </a:r>
          </a:p>
          <a:p>
            <a:r>
              <a:rPr lang="en-US" b="1" dirty="0"/>
              <a:t>Core evidentiary rules:</a:t>
            </a:r>
          </a:p>
          <a:p>
            <a:pPr lvl="1"/>
            <a:r>
              <a:rPr lang="en-US" b="1" dirty="0"/>
              <a:t>Hearsay Exclusions</a:t>
            </a:r>
            <a:r>
              <a:rPr lang="en-US" dirty="0"/>
              <a:t>: Out-of-court statements are generally inadmissible. You must bring live witnesses to testify unless the evidence fits a strict legal exception.</a:t>
            </a:r>
          </a:p>
          <a:p>
            <a:pPr lvl="1"/>
            <a:r>
              <a:rPr lang="en-US" b="1" dirty="0"/>
              <a:t>Strict Authentication</a:t>
            </a:r>
            <a:r>
              <a:rPr lang="en-US" dirty="0"/>
              <a:t>: Every physical document, email, or text message must be authenticated. You must prove it is genuine before it can be admitted into the record.</a:t>
            </a:r>
          </a:p>
          <a:p>
            <a:pPr lvl="1"/>
            <a:r>
              <a:rPr lang="en-US" b="1" dirty="0"/>
              <a:t>Original Writing Rule</a:t>
            </a:r>
            <a:r>
              <a:rPr lang="en-US" dirty="0"/>
              <a:t>: You must present the original physical copy of a document (like a will) to prove its contents. Introducing a photocopy requires meeting high legal hurdles. </a:t>
            </a:r>
          </a:p>
          <a:p>
            <a:pPr lvl="1"/>
            <a:r>
              <a:rPr lang="en-US" b="1" dirty="0"/>
              <a:t>Witness Competency</a:t>
            </a:r>
            <a:r>
              <a:rPr lang="en-US" dirty="0"/>
              <a:t>: Witnesses must have personal, firsthand knowledge of the facts they are testifying about. Opinions are generally barred unless the witness is qualified as an expert.</a:t>
            </a:r>
          </a:p>
          <a:p>
            <a:pPr marL="0" indent="0">
              <a:buNone/>
            </a:pPr>
            <a:endParaRPr lang="en-US" dirty="0"/>
          </a:p>
        </p:txBody>
      </p:sp>
    </p:spTree>
    <p:extLst>
      <p:ext uri="{BB962C8B-B14F-4D97-AF65-F5344CB8AC3E}">
        <p14:creationId xmlns:p14="http://schemas.microsoft.com/office/powerpoint/2010/main" val="4230545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0535E-77B1-B938-98DD-CD46A92095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9F6AD8-06CF-4DB3-9185-0AB45BD0819D}"/>
              </a:ext>
            </a:extLst>
          </p:cNvPr>
          <p:cNvSpPr>
            <a:spLocks noGrp="1"/>
          </p:cNvSpPr>
          <p:nvPr>
            <p:ph type="title"/>
          </p:nvPr>
        </p:nvSpPr>
        <p:spPr/>
        <p:txBody>
          <a:bodyPr/>
          <a:lstStyle/>
          <a:p>
            <a:r>
              <a:rPr lang="en-US" dirty="0"/>
              <a:t>Hearsay – basic rule</a:t>
            </a:r>
          </a:p>
        </p:txBody>
      </p:sp>
      <p:sp>
        <p:nvSpPr>
          <p:cNvPr id="3" name="Content Placeholder 2">
            <a:extLst>
              <a:ext uri="{FF2B5EF4-FFF2-40B4-BE49-F238E27FC236}">
                <a16:creationId xmlns:a16="http://schemas.microsoft.com/office/drawing/2014/main" id="{AE6EC681-8632-33A7-C9DF-CC272F422870}"/>
              </a:ext>
            </a:extLst>
          </p:cNvPr>
          <p:cNvSpPr>
            <a:spLocks noGrp="1"/>
          </p:cNvSpPr>
          <p:nvPr>
            <p:ph idx="1"/>
          </p:nvPr>
        </p:nvSpPr>
        <p:spPr/>
        <p:txBody>
          <a:bodyPr>
            <a:normAutofit fontScale="92500"/>
          </a:bodyPr>
          <a:lstStyle/>
          <a:p>
            <a:r>
              <a:rPr lang="en-US" b="1" dirty="0"/>
              <a:t>Definition (</a:t>
            </a:r>
            <a:r>
              <a:rPr lang="en-US" b="1" dirty="0" err="1"/>
              <a:t>Pa.R.E</a:t>
            </a:r>
            <a:r>
              <a:rPr lang="en-US" b="1" dirty="0"/>
              <a:t>. 801)</a:t>
            </a:r>
            <a:r>
              <a:rPr lang="en-US" dirty="0"/>
              <a:t>: An out-of-court statement offered to prove the truth of the matter asserted.</a:t>
            </a:r>
          </a:p>
          <a:p>
            <a:r>
              <a:rPr lang="en-US" b="1" dirty="0"/>
              <a:t>The Elements</a:t>
            </a:r>
            <a:r>
              <a:rPr lang="en-US" dirty="0"/>
              <a:t>:</a:t>
            </a:r>
          </a:p>
          <a:p>
            <a:pPr lvl="1"/>
            <a:r>
              <a:rPr lang="en-US" b="1" dirty="0"/>
              <a:t>Statement</a:t>
            </a:r>
            <a:r>
              <a:rPr lang="en-US" dirty="0"/>
              <a:t>: Verbal, written, or non-verbal assertive conduct (e.g., a nod).</a:t>
            </a:r>
          </a:p>
          <a:p>
            <a:pPr lvl="1"/>
            <a:r>
              <a:rPr lang="en-US" b="1" dirty="0"/>
              <a:t>Out-of-Court</a:t>
            </a:r>
            <a:r>
              <a:rPr lang="en-US" dirty="0"/>
              <a:t>: Made anywhere outside the current Register of Wills hearing room.</a:t>
            </a:r>
          </a:p>
          <a:p>
            <a:pPr lvl="1"/>
            <a:r>
              <a:rPr lang="en-US" b="1" dirty="0"/>
              <a:t>Purpose</a:t>
            </a:r>
            <a:r>
              <a:rPr lang="en-US" dirty="0"/>
              <a:t>: Offered to prove that what the statement </a:t>
            </a:r>
            <a:r>
              <a:rPr lang="en-US" i="1" dirty="0"/>
              <a:t>says</a:t>
            </a:r>
            <a:r>
              <a:rPr lang="en-US" dirty="0"/>
              <a:t> is true.</a:t>
            </a:r>
          </a:p>
          <a:p>
            <a:r>
              <a:rPr lang="en-US" b="1" dirty="0"/>
              <a:t>Classic Register Example</a:t>
            </a:r>
            <a:r>
              <a:rPr lang="en-US" dirty="0"/>
              <a:t>: Testimony that </a:t>
            </a:r>
            <a:r>
              <a:rPr lang="en-US" i="1" dirty="0"/>
              <a:t>"Neighbor Mary told me the decedent wanted to leave everything to his son"</a:t>
            </a:r>
            <a:r>
              <a:rPr lang="en-US" dirty="0"/>
              <a:t> is hearsay if offered to prove the decedent actually wanted to leave everything to his son.</a:t>
            </a:r>
          </a:p>
          <a:p>
            <a:endParaRPr lang="en-US" dirty="0"/>
          </a:p>
        </p:txBody>
      </p:sp>
    </p:spTree>
    <p:extLst>
      <p:ext uri="{BB962C8B-B14F-4D97-AF65-F5344CB8AC3E}">
        <p14:creationId xmlns:p14="http://schemas.microsoft.com/office/powerpoint/2010/main" val="988981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1F2C5-F9C4-E271-6FEC-19FC4BAC56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5B0B93-E364-FD38-936F-FD7D0D742EE5}"/>
              </a:ext>
            </a:extLst>
          </p:cNvPr>
          <p:cNvSpPr>
            <a:spLocks noGrp="1"/>
          </p:cNvSpPr>
          <p:nvPr>
            <p:ph type="title"/>
          </p:nvPr>
        </p:nvSpPr>
        <p:spPr/>
        <p:txBody>
          <a:bodyPr/>
          <a:lstStyle/>
          <a:p>
            <a:r>
              <a:rPr lang="en-US" dirty="0"/>
              <a:t>Hearsay – non-hearsay purposes</a:t>
            </a:r>
          </a:p>
        </p:txBody>
      </p:sp>
      <p:sp>
        <p:nvSpPr>
          <p:cNvPr id="3" name="Content Placeholder 2">
            <a:extLst>
              <a:ext uri="{FF2B5EF4-FFF2-40B4-BE49-F238E27FC236}">
                <a16:creationId xmlns:a16="http://schemas.microsoft.com/office/drawing/2014/main" id="{168EB848-F29E-6488-8863-8BC0FBE9DFB1}"/>
              </a:ext>
            </a:extLst>
          </p:cNvPr>
          <p:cNvSpPr>
            <a:spLocks noGrp="1"/>
          </p:cNvSpPr>
          <p:nvPr>
            <p:ph idx="1"/>
          </p:nvPr>
        </p:nvSpPr>
        <p:spPr/>
        <p:txBody>
          <a:bodyPr>
            <a:normAutofit/>
          </a:bodyPr>
          <a:lstStyle/>
          <a:p>
            <a:r>
              <a:rPr lang="en-US" b="1" dirty="0"/>
              <a:t>The Distinction</a:t>
            </a:r>
            <a:r>
              <a:rPr lang="en-US" dirty="0"/>
              <a:t>: If a statement is offered for a reason </a:t>
            </a:r>
            <a:r>
              <a:rPr lang="en-US" i="1" dirty="0"/>
              <a:t>other</a:t>
            </a:r>
            <a:r>
              <a:rPr lang="en-US" dirty="0"/>
              <a:t> than its truth, it is not hearsay.</a:t>
            </a:r>
          </a:p>
          <a:p>
            <a:r>
              <a:rPr lang="en-US" b="1" dirty="0"/>
              <a:t>Effect on the Listener</a:t>
            </a:r>
            <a:r>
              <a:rPr lang="en-US" dirty="0"/>
              <a:t>: Offered to show why someone took an action.</a:t>
            </a:r>
          </a:p>
          <a:p>
            <a:r>
              <a:rPr lang="en-US" b="1" dirty="0"/>
              <a:t>State of Mind</a:t>
            </a:r>
            <a:r>
              <a:rPr lang="en-US" dirty="0"/>
              <a:t>: Offered to show the declarant's mental condition, confusion, or susceptibility to pressure.</a:t>
            </a:r>
          </a:p>
          <a:p>
            <a:r>
              <a:rPr lang="en-US" b="1" dirty="0"/>
              <a:t>Register Application</a:t>
            </a:r>
            <a:r>
              <a:rPr lang="en-US" dirty="0"/>
              <a:t>: In an </a:t>
            </a:r>
            <a:r>
              <a:rPr lang="en-US" b="1" dirty="0"/>
              <a:t>undue influence</a:t>
            </a:r>
            <a:r>
              <a:rPr lang="en-US" dirty="0"/>
              <a:t> case, a decedent’s statement, </a:t>
            </a:r>
            <a:r>
              <a:rPr lang="en-US" i="1" dirty="0"/>
              <a:t>"I am terrified of my caregiver,"</a:t>
            </a:r>
            <a:r>
              <a:rPr lang="en-US" dirty="0"/>
              <a:t> is not offered to prove the caregiver is objectively scary, but rather to prove the decedent’s state of fear and vulnerability.</a:t>
            </a:r>
          </a:p>
          <a:p>
            <a:endParaRPr lang="en-US" dirty="0"/>
          </a:p>
        </p:txBody>
      </p:sp>
    </p:spTree>
    <p:extLst>
      <p:ext uri="{BB962C8B-B14F-4D97-AF65-F5344CB8AC3E}">
        <p14:creationId xmlns:p14="http://schemas.microsoft.com/office/powerpoint/2010/main" val="2761689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EF0DE-47B4-5D51-5146-6F786B8732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F35EF8-BC0E-1AEF-F13C-3AB363F16C22}"/>
              </a:ext>
            </a:extLst>
          </p:cNvPr>
          <p:cNvSpPr>
            <a:spLocks noGrp="1"/>
          </p:cNvSpPr>
          <p:nvPr>
            <p:ph type="title"/>
          </p:nvPr>
        </p:nvSpPr>
        <p:spPr/>
        <p:txBody>
          <a:bodyPr/>
          <a:lstStyle/>
          <a:p>
            <a:r>
              <a:rPr lang="en-US" dirty="0"/>
              <a:t>Hearsay – common exceptions</a:t>
            </a:r>
          </a:p>
        </p:txBody>
      </p:sp>
      <p:sp>
        <p:nvSpPr>
          <p:cNvPr id="3" name="Content Placeholder 2">
            <a:extLst>
              <a:ext uri="{FF2B5EF4-FFF2-40B4-BE49-F238E27FC236}">
                <a16:creationId xmlns:a16="http://schemas.microsoft.com/office/drawing/2014/main" id="{C6976B37-E281-29B4-9663-A4483401A9A3}"/>
              </a:ext>
            </a:extLst>
          </p:cNvPr>
          <p:cNvSpPr>
            <a:spLocks noGrp="1"/>
          </p:cNvSpPr>
          <p:nvPr>
            <p:ph idx="1"/>
          </p:nvPr>
        </p:nvSpPr>
        <p:spPr/>
        <p:txBody>
          <a:bodyPr>
            <a:normAutofit/>
          </a:bodyPr>
          <a:lstStyle/>
          <a:p>
            <a:pPr marL="0" indent="0">
              <a:buNone/>
            </a:pPr>
            <a:r>
              <a:rPr lang="en-US" dirty="0"/>
              <a:t>Because Register of Wills hearings heavily feature disputes over the testator's intent, capacity, or vulnerability, several specific exceptions are frequently invoked: </a:t>
            </a:r>
          </a:p>
          <a:p>
            <a:r>
              <a:rPr lang="en-US" b="1" dirty="0"/>
              <a:t>State of Mind / Testator Intent</a:t>
            </a:r>
            <a:r>
              <a:rPr lang="en-US" dirty="0"/>
              <a:t>: Under </a:t>
            </a:r>
            <a:r>
              <a:rPr lang="en-US" dirty="0">
                <a:hlinkClick r:id="rId2">
                  <a:extLst>
                    <a:ext uri="{A12FA001-AC4F-418D-AE19-62706E023703}">
                      <ahyp:hlinkClr xmlns:ahyp="http://schemas.microsoft.com/office/drawing/2018/hyperlinkcolor" val="tx"/>
                    </a:ext>
                  </a:extLst>
                </a:hlinkClick>
              </a:rPr>
              <a:t>Pa. R.E. 803(3)</a:t>
            </a:r>
            <a:r>
              <a:rPr lang="en-US" dirty="0"/>
              <a:t>, a witness can testify about what the deceased person said regarding their </a:t>
            </a:r>
            <a:r>
              <a:rPr lang="en-US" i="1" dirty="0"/>
              <a:t>then-existing</a:t>
            </a:r>
            <a:r>
              <a:rPr lang="en-US" dirty="0"/>
              <a:t> mental, emotional, or physical condition. </a:t>
            </a:r>
          </a:p>
          <a:p>
            <a:pPr lvl="1"/>
            <a:r>
              <a:rPr lang="en-US" dirty="0"/>
              <a:t>This is highly critical in cases involving undue influence or testamentary capacity to show the testator's feelings, intent, or confusion. </a:t>
            </a:r>
          </a:p>
          <a:p>
            <a:pPr marL="0" indent="0">
              <a:buNone/>
            </a:pPr>
            <a:endParaRPr lang="en-US" dirty="0"/>
          </a:p>
        </p:txBody>
      </p:sp>
    </p:spTree>
    <p:extLst>
      <p:ext uri="{BB962C8B-B14F-4D97-AF65-F5344CB8AC3E}">
        <p14:creationId xmlns:p14="http://schemas.microsoft.com/office/powerpoint/2010/main" val="1238986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765FD-A10C-8F04-5CD7-5A3577665E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7245D9-F174-04A4-14D2-DD3B5D16FEBC}"/>
              </a:ext>
            </a:extLst>
          </p:cNvPr>
          <p:cNvSpPr>
            <a:spLocks noGrp="1"/>
          </p:cNvSpPr>
          <p:nvPr>
            <p:ph type="title"/>
          </p:nvPr>
        </p:nvSpPr>
        <p:spPr/>
        <p:txBody>
          <a:bodyPr/>
          <a:lstStyle/>
          <a:p>
            <a:r>
              <a:rPr lang="en-US" dirty="0"/>
              <a:t>Hearsay – common exceptions</a:t>
            </a:r>
          </a:p>
        </p:txBody>
      </p:sp>
      <p:sp>
        <p:nvSpPr>
          <p:cNvPr id="3" name="Content Placeholder 2">
            <a:extLst>
              <a:ext uri="{FF2B5EF4-FFF2-40B4-BE49-F238E27FC236}">
                <a16:creationId xmlns:a16="http://schemas.microsoft.com/office/drawing/2014/main" id="{E436945E-8E66-DB48-7698-BF8930E12694}"/>
              </a:ext>
            </a:extLst>
          </p:cNvPr>
          <p:cNvSpPr>
            <a:spLocks noGrp="1"/>
          </p:cNvSpPr>
          <p:nvPr>
            <p:ph idx="1"/>
          </p:nvPr>
        </p:nvSpPr>
        <p:spPr/>
        <p:txBody>
          <a:bodyPr>
            <a:normAutofit lnSpcReduction="10000"/>
          </a:bodyPr>
          <a:lstStyle/>
          <a:p>
            <a:r>
              <a:rPr lang="en-US" b="1" dirty="0"/>
              <a:t>Statement Against Interest</a:t>
            </a:r>
            <a:r>
              <a:rPr lang="en-US" dirty="0"/>
              <a:t>: Out-of-court statements made by an unavailable declarant that run counter to their financial or proprietary interest are admissible under </a:t>
            </a:r>
            <a:r>
              <a:rPr lang="en-US" dirty="0">
                <a:hlinkClick r:id="rId2">
                  <a:extLst>
                    <a:ext uri="{A12FA001-AC4F-418D-AE19-62706E023703}">
                      <ahyp:hlinkClr xmlns:ahyp="http://schemas.microsoft.com/office/drawing/2018/hyperlinkcolor" val="tx"/>
                    </a:ext>
                  </a:extLst>
                </a:hlinkClick>
              </a:rPr>
              <a:t>Pa. R.E. 804(b)(3)</a:t>
            </a:r>
            <a:r>
              <a:rPr lang="en-US" dirty="0"/>
              <a:t>. </a:t>
            </a:r>
          </a:p>
          <a:p>
            <a:r>
              <a:rPr lang="en-US" b="1" dirty="0"/>
              <a:t>Opposing Party Admissions</a:t>
            </a:r>
            <a:r>
              <a:rPr lang="en-US" dirty="0"/>
              <a:t>: Statements made by a party-opponent in the litigation (e.g., a favored beneficiary accused of coercion) are not barred by the hearsay rule when offered against them. </a:t>
            </a:r>
          </a:p>
          <a:p>
            <a:r>
              <a:rPr lang="en-US" b="1" dirty="0"/>
              <a:t>Business and Public Records</a:t>
            </a:r>
            <a:r>
              <a:rPr lang="en-US" dirty="0"/>
              <a:t>: Regularly kept records, such as medical charts reflecting a testator's cognitive health or official death certificates, are admissible under exceptions </a:t>
            </a:r>
            <a:r>
              <a:rPr lang="en-US" u="sng" dirty="0"/>
              <a:t>Pa. R.E. 803(6)</a:t>
            </a:r>
            <a:r>
              <a:rPr lang="en-US" dirty="0"/>
              <a:t> and </a:t>
            </a:r>
            <a:r>
              <a:rPr lang="en-US" u="sng" dirty="0"/>
              <a:t>803(8).</a:t>
            </a:r>
          </a:p>
          <a:p>
            <a:pPr marL="0" indent="0">
              <a:buNone/>
            </a:pPr>
            <a:endParaRPr lang="en-US" dirty="0"/>
          </a:p>
        </p:txBody>
      </p:sp>
    </p:spTree>
    <p:extLst>
      <p:ext uri="{BB962C8B-B14F-4D97-AF65-F5344CB8AC3E}">
        <p14:creationId xmlns:p14="http://schemas.microsoft.com/office/powerpoint/2010/main" val="2960641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D9D07-2A21-8A8A-90C8-8BA8A4782F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3907BA-69C9-E8FF-9D42-5F45A626ED82}"/>
              </a:ext>
            </a:extLst>
          </p:cNvPr>
          <p:cNvSpPr>
            <a:spLocks noGrp="1"/>
          </p:cNvSpPr>
          <p:nvPr>
            <p:ph type="title"/>
          </p:nvPr>
        </p:nvSpPr>
        <p:spPr/>
        <p:txBody>
          <a:bodyPr/>
          <a:lstStyle/>
          <a:p>
            <a:r>
              <a:rPr lang="en-US" dirty="0"/>
              <a:t>Dead Man’s Act</a:t>
            </a:r>
          </a:p>
        </p:txBody>
      </p:sp>
      <p:sp>
        <p:nvSpPr>
          <p:cNvPr id="3" name="Content Placeholder 2">
            <a:extLst>
              <a:ext uri="{FF2B5EF4-FFF2-40B4-BE49-F238E27FC236}">
                <a16:creationId xmlns:a16="http://schemas.microsoft.com/office/drawing/2014/main" id="{33E4A005-F167-3D13-2208-B8603EAE26F2}"/>
              </a:ext>
            </a:extLst>
          </p:cNvPr>
          <p:cNvSpPr>
            <a:spLocks noGrp="1"/>
          </p:cNvSpPr>
          <p:nvPr>
            <p:ph idx="1"/>
          </p:nvPr>
        </p:nvSpPr>
        <p:spPr/>
        <p:txBody>
          <a:bodyPr>
            <a:normAutofit fontScale="85000" lnSpcReduction="10000"/>
          </a:bodyPr>
          <a:lstStyle/>
          <a:p>
            <a:r>
              <a:rPr lang="en-US" b="1" dirty="0"/>
              <a:t>The Dead Man’s Act (42 </a:t>
            </a:r>
            <a:r>
              <a:rPr lang="en-US" b="1" dirty="0" err="1"/>
              <a:t>Pa.C.S</a:t>
            </a:r>
            <a:r>
              <a:rPr lang="en-US" b="1" dirty="0"/>
              <a:t>. § 5930) - </a:t>
            </a:r>
            <a:r>
              <a:rPr lang="en-US" dirty="0"/>
              <a:t>It prevents perjury = Decedent cannot call out living person who is making false statements</a:t>
            </a:r>
            <a:endParaRPr lang="en-US" b="1" dirty="0"/>
          </a:p>
          <a:p>
            <a:r>
              <a:rPr lang="en-US" b="1" dirty="0"/>
              <a:t>Three Conditions for Disqualification - </a:t>
            </a:r>
            <a:r>
              <a:rPr lang="en-US" dirty="0"/>
              <a:t>courts require a strict, three-pronged test before a witness is officially silenced under this rule: </a:t>
            </a:r>
          </a:p>
          <a:p>
            <a:pPr lvl="1"/>
            <a:r>
              <a:rPr lang="en-US" b="1" dirty="0"/>
              <a:t>(1) Decedent's Interest</a:t>
            </a:r>
            <a:r>
              <a:rPr lang="en-US" dirty="0"/>
              <a:t>: The deceased (or person declared legally incompetent) must have had an actual, active legal right or financial interest in the matter at issue. </a:t>
            </a:r>
          </a:p>
          <a:p>
            <a:pPr lvl="1"/>
            <a:r>
              <a:rPr lang="en-US" b="1" dirty="0"/>
              <a:t>(2) Adverse Interest</a:t>
            </a:r>
            <a:r>
              <a:rPr lang="en-US" dirty="0"/>
              <a:t>: The living witness must have an interest that is directly hostile or </a:t>
            </a:r>
            <a:r>
              <a:rPr lang="en-US" i="1" dirty="0"/>
              <a:t>adverse</a:t>
            </a:r>
            <a:r>
              <a:rPr lang="en-US" dirty="0"/>
              <a:t> to the deceased party’s estate or rights. Note that it is the </a:t>
            </a:r>
            <a:r>
              <a:rPr lang="en-US" i="1" dirty="0"/>
              <a:t>witness's financial/legal stake</a:t>
            </a:r>
            <a:r>
              <a:rPr lang="en-US" dirty="0"/>
              <a:t> that must be adverse, not just their verbal testimony. </a:t>
            </a:r>
          </a:p>
          <a:p>
            <a:pPr lvl="1"/>
            <a:r>
              <a:rPr lang="en-US" b="1" dirty="0"/>
              <a:t>(3) Represented on Record</a:t>
            </a:r>
            <a:r>
              <a:rPr lang="en-US" dirty="0"/>
              <a:t>: The deceased's interest must have passed onto a party on the record (such as an executor, administrator, or heir) who is actively defending that interest in the law</a:t>
            </a:r>
          </a:p>
          <a:p>
            <a:pPr marL="0" indent="0">
              <a:buNone/>
            </a:pPr>
            <a:br>
              <a:rPr lang="en-US" dirty="0"/>
            </a:br>
            <a:endParaRPr lang="en-US" dirty="0"/>
          </a:p>
        </p:txBody>
      </p:sp>
    </p:spTree>
    <p:extLst>
      <p:ext uri="{BB962C8B-B14F-4D97-AF65-F5344CB8AC3E}">
        <p14:creationId xmlns:p14="http://schemas.microsoft.com/office/powerpoint/2010/main" val="15403302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1B34C9-E8FF-A3E0-00F4-4B57CA441E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051348-AE7D-DC7A-403C-BD8ED0FA06C4}"/>
              </a:ext>
            </a:extLst>
          </p:cNvPr>
          <p:cNvSpPr>
            <a:spLocks noGrp="1"/>
          </p:cNvSpPr>
          <p:nvPr>
            <p:ph type="title"/>
          </p:nvPr>
        </p:nvSpPr>
        <p:spPr/>
        <p:txBody>
          <a:bodyPr/>
          <a:lstStyle/>
          <a:p>
            <a:r>
              <a:rPr lang="en-US" dirty="0"/>
              <a:t>Dead Man’s Act – major exceptions</a:t>
            </a:r>
          </a:p>
        </p:txBody>
      </p:sp>
      <p:sp>
        <p:nvSpPr>
          <p:cNvPr id="3" name="Content Placeholder 2">
            <a:extLst>
              <a:ext uri="{FF2B5EF4-FFF2-40B4-BE49-F238E27FC236}">
                <a16:creationId xmlns:a16="http://schemas.microsoft.com/office/drawing/2014/main" id="{28E56812-077D-6BAE-3BA2-EE28B22DAEB9}"/>
              </a:ext>
            </a:extLst>
          </p:cNvPr>
          <p:cNvSpPr>
            <a:spLocks noGrp="1"/>
          </p:cNvSpPr>
          <p:nvPr>
            <p:ph idx="1"/>
          </p:nvPr>
        </p:nvSpPr>
        <p:spPr/>
        <p:txBody>
          <a:bodyPr>
            <a:normAutofit fontScale="47500" lnSpcReduction="20000"/>
          </a:bodyPr>
          <a:lstStyle/>
          <a:p>
            <a:r>
              <a:rPr lang="en-US" sz="4600" dirty="0"/>
              <a:t>The Dead Man's Rule is powerful but narrow. </a:t>
            </a:r>
          </a:p>
          <a:p>
            <a:pPr lvl="1"/>
            <a:r>
              <a:rPr lang="en-US" sz="4600" b="1" dirty="0"/>
              <a:t>Written Evidence</a:t>
            </a:r>
            <a:r>
              <a:rPr lang="en-US" sz="4600" dirty="0"/>
              <a:t>: The rule only blocks oral testimony regarding past events. It does not bar written contracts, deeds, or banking records signed by the decedent. </a:t>
            </a:r>
          </a:p>
          <a:p>
            <a:pPr lvl="1"/>
            <a:r>
              <a:rPr lang="en-US" sz="4600" b="1" dirty="0"/>
              <a:t>Independent Witnesses</a:t>
            </a:r>
            <a:r>
              <a:rPr lang="en-US" sz="4600" dirty="0"/>
              <a:t>: Third parties who have zero financial stake in the outcome of the lawsuit are fully competent to testify about what the decedent said or did.</a:t>
            </a:r>
          </a:p>
          <a:p>
            <a:pPr lvl="1"/>
            <a:r>
              <a:rPr lang="en-US" sz="4600" b="1" dirty="0"/>
              <a:t>Devolution Exception</a:t>
            </a:r>
            <a:r>
              <a:rPr lang="en-US" sz="4600" dirty="0"/>
              <a:t>: If the fight is simply a broad dispute among heirs or beneficiaries over how property is distributed (devolution), the rule is lifted, and all claimants are allowed to testify. </a:t>
            </a:r>
          </a:p>
          <a:p>
            <a:pPr lvl="1"/>
            <a:r>
              <a:rPr lang="en-US" sz="4600" b="1" dirty="0"/>
              <a:t>Waiver by the Estate</a:t>
            </a:r>
            <a:r>
              <a:rPr lang="en-US" sz="4600" dirty="0"/>
              <a:t>: If the estate's attorney cross-examines the adverse witness about pre-death events, or takes their deposition, the estate "waives" the protection, making the witness competent to testify fully</a:t>
            </a:r>
          </a:p>
          <a:p>
            <a:endParaRPr lang="en-US" dirty="0"/>
          </a:p>
          <a:p>
            <a:pPr marL="0" indent="0">
              <a:buNone/>
            </a:pPr>
            <a:br>
              <a:rPr lang="en-US" dirty="0"/>
            </a:br>
            <a:endParaRPr lang="en-US" dirty="0"/>
          </a:p>
        </p:txBody>
      </p:sp>
    </p:spTree>
    <p:extLst>
      <p:ext uri="{BB962C8B-B14F-4D97-AF65-F5344CB8AC3E}">
        <p14:creationId xmlns:p14="http://schemas.microsoft.com/office/powerpoint/2010/main" val="42670108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item4.xml><?xml version="1.0" encoding="utf-8"?>
<properties xmlns="http://www.imanage.com/work/xmlschema">
  <documentid>BARLEY!20043861.1</documentid>
  <senderid>AXS</senderid>
  <senderemail>AXS@BARLEY.COM</senderemail>
  <lastmodified>2026-07-12T20:08:08.0000000-04:00</lastmodified>
  <database>BARLEY</database>
</properties>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42ADB8BE7352242AC0F71CE1F1C1919" ma:contentTypeVersion="8" ma:contentTypeDescription="Create a new document." ma:contentTypeScope="" ma:versionID="e5d6c147e0f80a2553a98d593da38333">
  <xsd:schema xmlns:xsd="http://www.w3.org/2001/XMLSchema" xmlns:xs="http://www.w3.org/2001/XMLSchema" xmlns:p="http://schemas.microsoft.com/office/2006/metadata/properties" xmlns:ns2="3bbac6ea-72dd-4cd0-bd8b-182e01f4b8f3" xmlns:ns3="426e3e9a-901a-4924-bde2-19d32b5aa108" targetNamespace="http://schemas.microsoft.com/office/2006/metadata/properties" ma:root="true" ma:fieldsID="eff834592d7dc2b4b1e8db66c8c077f3" ns2:_="" ns3:_="">
    <xsd:import namespace="3bbac6ea-72dd-4cd0-bd8b-182e01f4b8f3"/>
    <xsd:import namespace="426e3e9a-901a-4924-bde2-19d32b5aa10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bac6ea-72dd-4cd0-bd8b-182e01f4b8f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26e3e9a-901a-4924-bde2-19d32b5aa10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99AA0C0-68E4-42FF-91EF-36D64288F045}">
  <ds:schemaRefs>
    <ds:schemaRef ds:uri="http://purl.org/dc/dcmitype/"/>
    <ds:schemaRef ds:uri="http://schemas.microsoft.com/office/infopath/2007/PartnerControls"/>
    <ds:schemaRef ds:uri="http://schemas.microsoft.com/office/2006/documentManagement/types"/>
    <ds:schemaRef ds:uri="426e3e9a-901a-4924-bde2-19d32b5aa108"/>
    <ds:schemaRef ds:uri="http://www.w3.org/XML/1998/namespace"/>
    <ds:schemaRef ds:uri="http://purl.org/dc/elements/1.1/"/>
    <ds:schemaRef ds:uri="http://schemas.microsoft.com/office/2006/metadata/properties"/>
    <ds:schemaRef ds:uri="http://schemas.openxmlformats.org/package/2006/metadata/core-properties"/>
    <ds:schemaRef ds:uri="3bbac6ea-72dd-4cd0-bd8b-182e01f4b8f3"/>
    <ds:schemaRef ds:uri="http://purl.org/dc/terms/"/>
  </ds:schemaRefs>
</ds:datastoreItem>
</file>

<file path=customXml/itemProps2.xml><?xml version="1.0" encoding="utf-8"?>
<ds:datastoreItem xmlns:ds="http://schemas.openxmlformats.org/officeDocument/2006/customXml" ds:itemID="{1889719A-E4CD-4DED-B28C-39754DBCC5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bbac6ea-72dd-4cd0-bd8b-182e01f4b8f3"/>
    <ds:schemaRef ds:uri="426e3e9a-901a-4924-bde2-19d32b5aa1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83F91EB-AF6D-4073-B368-222BCC4EAF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11180</TotalTime>
  <Words>2400</Words>
  <Application>Microsoft Office PowerPoint</Application>
  <PresentationFormat>Widescreen</PresentationFormat>
  <Paragraphs>154</Paragraphs>
  <Slides>28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Helvetica</vt:lpstr>
      <vt:lpstr>Office Theme</vt:lpstr>
      <vt:lpstr>Will Contest Proceedings (Register of Wills)  </vt:lpstr>
      <vt:lpstr>Issues that can be Addressed</vt:lpstr>
      <vt:lpstr>The Evidentiary Standard </vt:lpstr>
      <vt:lpstr>Hearsay – basic rule</vt:lpstr>
      <vt:lpstr>Hearsay – non-hearsay purposes</vt:lpstr>
      <vt:lpstr>Hearsay – common exceptions</vt:lpstr>
      <vt:lpstr>Hearsay – common exceptions</vt:lpstr>
      <vt:lpstr>Dead Man’s Act</vt:lpstr>
      <vt:lpstr>Dead Man’s Act – major exceptions</vt:lpstr>
      <vt:lpstr>Dead Man’s Act – devolution exception</vt:lpstr>
      <vt:lpstr>Dead Man’s Act – devolution exception</vt:lpstr>
      <vt:lpstr>Dead Man’s Act – devolution exception</vt:lpstr>
      <vt:lpstr>Dead Man’s Act – devolution exception</vt:lpstr>
      <vt:lpstr>Burdens of Proof</vt:lpstr>
      <vt:lpstr>Burdens of Proof</vt:lpstr>
      <vt:lpstr>Burdens of Proof</vt:lpstr>
      <vt:lpstr>Burdens of Proof</vt:lpstr>
      <vt:lpstr>Burdens of Proof</vt:lpstr>
      <vt:lpstr>Practice and Procedure</vt:lpstr>
      <vt:lpstr>Practice and Procedure</vt:lpstr>
      <vt:lpstr>Practice and Procedure</vt:lpstr>
      <vt:lpstr>Practice and Procedure - APL</vt:lpstr>
      <vt:lpstr>Practice and Procedure- APL</vt:lpstr>
      <vt:lpstr>Practice and Procedure - APL</vt:lpstr>
      <vt:lpstr>Practice and Procedure - APL</vt:lpstr>
      <vt:lpstr>Practice and Procedure - APL</vt:lpstr>
      <vt:lpstr>Questions?</vt:lpstr>
      <vt:lpstr>Disclaimer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Pini, Elise K.</dc:creator>
  <cp:lastModifiedBy>Snyder, Alex</cp:lastModifiedBy>
  <cp:revision>38</cp:revision>
  <cp:lastPrinted>2025-07-25T21:12:55Z</cp:lastPrinted>
  <dcterms:created xsi:type="dcterms:W3CDTF">2022-02-02T20:15:10Z</dcterms:created>
  <dcterms:modified xsi:type="dcterms:W3CDTF">2026-07-13T00:08:08Z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0x010100242ADB8BE7352242AC0F71CE1F1C1919</vt:lpwstr>
  </property>
</Properties>
</file>