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6" r:id="rId6"/>
    <p:sldId id="285" r:id="rId7"/>
    <p:sldId id="259" r:id="rId8"/>
    <p:sldId id="265" r:id="rId9"/>
    <p:sldId id="274" r:id="rId10"/>
    <p:sldId id="264" r:id="rId11"/>
    <p:sldId id="266" r:id="rId12"/>
    <p:sldId id="272" r:id="rId13"/>
    <p:sldId id="402" r:id="rId14"/>
    <p:sldId id="403" r:id="rId15"/>
    <p:sldId id="267" r:id="rId16"/>
    <p:sldId id="269" r:id="rId17"/>
    <p:sldId id="331" r:id="rId18"/>
    <p:sldId id="39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68" userDrawn="1">
          <p15:clr>
            <a:srgbClr val="A4A3A4"/>
          </p15:clr>
        </p15:guide>
        <p15:guide id="2" pos="3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73FBA0-DB04-4995-8C62-0D43565C58AA}" v="65" dt="2026-07-09T20:30:19.7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79258" autoAdjust="0"/>
  </p:normalViewPr>
  <p:slideViewPr>
    <p:cSldViewPr>
      <p:cViewPr>
        <p:scale>
          <a:sx n="131" d="100"/>
          <a:sy n="131" d="100"/>
        </p:scale>
        <p:origin x="5202" y="96"/>
      </p:cViewPr>
      <p:guideLst>
        <p:guide orient="horz" pos="768"/>
        <p:guide pos="3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14931B-6195-4536-AB0B-C77ED3C8C76E}" type="datetimeFigureOut">
              <a:rPr lang="en-US" smtClean="0"/>
              <a:t>7/9/2026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39F351-E69E-4E02-BE10-2DD14F96104B}" type="slidenum">
              <a:rPr lang="en-US" smtClean="0"/>
              <a:t>‹#›</a:t>
            </a:fld>
            <a:endParaRPr lang="en-US"/>
          </a:p>
        </p:txBody>
      </p:sp>
    </p:spTree>
    <p:extLst>
      <p:ext uri="{BB962C8B-B14F-4D97-AF65-F5344CB8AC3E}">
        <p14:creationId xmlns:p14="http://schemas.microsoft.com/office/powerpoint/2010/main" val="215161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gtshelp.pacourts.us/A_Topics/C_GTSCourtStaff/D_FeaturesandTools/G_Notifications%20-%20Court%20Staff.htm#DeathNoticeParticipantMatchNotificatio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gtshelptest.pacourts.us/A_Topics/C_GTSCourtStaff/D_FeaturesandTools/G_Notifications%20-%20Court%20Staff.htm#CertificationRequired"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gtshelptest.pacourts.us/A_Topics/C_GTSCourtStaff/C_ParticipantManagement/L_Principals%20and%20Responsible%20Agents%20-%20Court%20Staff.htm" TargetMode="External"/><Relationship Id="rId5" Type="http://schemas.openxmlformats.org/officeDocument/2006/relationships/hyperlink" Target="https://gtshelptest.pacourts.us/A_Topics/C_GTSGuardians/C_Dashboard/F_Manage%20GTS%20Profile%20-%20Guardians.htm" TargetMode="External"/><Relationship Id="rId4" Type="http://schemas.openxmlformats.org/officeDocument/2006/relationships/hyperlink" Target="https://gtshelptest.pacourts.us/A_Topics/C_GTSCourtStaff/D_FeaturesandTools/J_Ad%20Hoc%20Reports%20-%20Court%20Staff.htm"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gtshelp.pacourts.us/A_Topics/C_GTSCourtStaff/C_ParticipantManagement/M_CMS%20Matches.htm"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gtshelp.pacourts.us/A_Topics/C_GTSCourtStaff/D_FeaturesandTools/J_Ad%20Hoc%20Reports%20-%20Court%20Staff.htm#ParticipantCMSMatches" TargetMode="External"/><Relationship Id="rId4" Type="http://schemas.openxmlformats.org/officeDocument/2006/relationships/hyperlink" Target="https://gtshelp.pacourts.us/A_Topics/C_GTSCourtStaff/D_FeaturesandTools/J_Ad%20Hoc%20Reports%20-%20Court%20Staff.ht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Here is the agenda for my presentation</a:t>
            </a:r>
            <a:r>
              <a:rPr lang="en-US" dirty="0"/>
              <a:t>.  </a:t>
            </a:r>
            <a:r>
              <a:rPr lang="en-US" sz="1600" b="1" dirty="0"/>
              <a:t>I will start by sharing with you some key statewide guardianship statistics specific to Pennsylvania.  Hopefully this will give you insight into trends occurring in the guardianship data and evidenced in the statistics.   </a:t>
            </a:r>
          </a:p>
          <a:p>
            <a:endParaRPr lang="en-US" dirty="0"/>
          </a:p>
          <a:p>
            <a:r>
              <a:rPr lang="en-US" dirty="0"/>
              <a:t>Next, I’ll review </a:t>
            </a:r>
            <a:r>
              <a:rPr lang="en-US" b="1" dirty="0"/>
              <a:t>recent project updates and enhancements</a:t>
            </a:r>
            <a:r>
              <a:rPr lang="en-US" dirty="0"/>
              <a:t>.  </a:t>
            </a:r>
          </a:p>
          <a:p>
            <a:r>
              <a:rPr lang="en-US" dirty="0"/>
              <a:t> </a:t>
            </a:r>
          </a:p>
          <a:p>
            <a:r>
              <a:rPr lang="en-US" sz="1600" dirty="0"/>
              <a:t>And I’ll wrap up with a details on </a:t>
            </a:r>
            <a:r>
              <a:rPr lang="en-US" sz="1600" b="1" dirty="0"/>
              <a:t>upcoming training opportunities for guardians and court users</a:t>
            </a:r>
            <a:r>
              <a:rPr lang="en-US" dirty="0"/>
              <a:t>. </a:t>
            </a:r>
          </a:p>
        </p:txBody>
      </p:sp>
      <p:sp>
        <p:nvSpPr>
          <p:cNvPr id="4" name="Slide Number Placeholder 3"/>
          <p:cNvSpPr>
            <a:spLocks noGrp="1"/>
          </p:cNvSpPr>
          <p:nvPr>
            <p:ph type="sldNum" sz="quarter" idx="10"/>
          </p:nvPr>
        </p:nvSpPr>
        <p:spPr/>
        <p:txBody>
          <a:bodyPr/>
          <a:lstStyle/>
          <a:p>
            <a:fld id="{FE59EE06-E557-4BA9-B4B6-0C0C92A133D2}" type="slidenum">
              <a:rPr lang="en-US" smtClean="0"/>
              <a:t>2</a:t>
            </a:fld>
            <a:endParaRPr lang="en-US"/>
          </a:p>
        </p:txBody>
      </p:sp>
    </p:spTree>
    <p:extLst>
      <p:ext uri="{BB962C8B-B14F-4D97-AF65-F5344CB8AC3E}">
        <p14:creationId xmlns:p14="http://schemas.microsoft.com/office/powerpoint/2010/main" val="1823865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July 8, 2025</a:t>
            </a:r>
          </a:p>
          <a:p>
            <a:r>
              <a:rPr lang="en-US" sz="1200" b="0" i="0" kern="1200" dirty="0">
                <a:solidFill>
                  <a:schemeClr val="tx1"/>
                </a:solidFill>
                <a:effectLst/>
                <a:latin typeface="+mn-lt"/>
                <a:ea typeface="+mn-ea"/>
                <a:cs typeface="+mn-cs"/>
              </a:rPr>
              <a:t>A new </a:t>
            </a:r>
            <a:r>
              <a:rPr lang="en-US" sz="1200" b="0" i="1" kern="1200" dirty="0">
                <a:solidFill>
                  <a:schemeClr val="tx1"/>
                </a:solidFill>
                <a:effectLst/>
                <a:latin typeface="+mn-lt"/>
                <a:ea typeface="+mn-ea"/>
                <a:cs typeface="+mn-cs"/>
              </a:rPr>
              <a:t>Participants with CMS Matches</a:t>
            </a:r>
            <a:r>
              <a:rPr lang="en-US" sz="1200" b="0" i="0" kern="1200" dirty="0">
                <a:solidFill>
                  <a:schemeClr val="tx1"/>
                </a:solidFill>
                <a:effectLst/>
                <a:latin typeface="+mn-lt"/>
                <a:ea typeface="+mn-ea"/>
                <a:cs typeface="+mn-cs"/>
              </a:rPr>
              <a:t> report is available through the View Ad Hoc Reports option on your Dashboard. This report lists active and proposed guardians on guardianship cases in your county who meet the above criteria on at least one Common Pleas or Magisterial District court case.</a:t>
            </a:r>
          </a:p>
          <a:p>
            <a:r>
              <a:rPr lang="en-US" sz="1200" b="0" i="0" kern="1200" dirty="0">
                <a:solidFill>
                  <a:schemeClr val="tx1"/>
                </a:solidFill>
                <a:effectLst/>
                <a:latin typeface="+mn-lt"/>
                <a:ea typeface="+mn-ea"/>
                <a:cs typeface="+mn-cs"/>
              </a:rPr>
              <a:t>To generate this report, specify a date range that reflects when the initial participant match was found. The</a:t>
            </a:r>
            <a:r>
              <a:rPr lang="en-US" sz="1200" b="1" i="0" kern="1200" dirty="0">
                <a:solidFill>
                  <a:schemeClr val="tx1"/>
                </a:solidFill>
                <a:effectLst/>
                <a:latin typeface="+mn-lt"/>
                <a:ea typeface="+mn-ea"/>
                <a:cs typeface="+mn-cs"/>
              </a:rPr>
              <a:t> From Date</a:t>
            </a:r>
            <a:r>
              <a:rPr lang="en-US" sz="1200" b="0" i="0" kern="1200" dirty="0">
                <a:solidFill>
                  <a:schemeClr val="tx1"/>
                </a:solidFill>
                <a:effectLst/>
                <a:latin typeface="+mn-lt"/>
                <a:ea typeface="+mn-ea"/>
                <a:cs typeface="+mn-cs"/>
              </a:rPr>
              <a:t> and </a:t>
            </a:r>
            <a:r>
              <a:rPr lang="en-US" sz="1200" b="1" i="0" kern="1200" dirty="0">
                <a:solidFill>
                  <a:schemeClr val="tx1"/>
                </a:solidFill>
                <a:effectLst/>
                <a:latin typeface="+mn-lt"/>
                <a:ea typeface="+mn-ea"/>
                <a:cs typeface="+mn-cs"/>
              </a:rPr>
              <a:t>To Date</a:t>
            </a:r>
            <a:r>
              <a:rPr lang="en-US" sz="1200" b="0" i="0" kern="1200" dirty="0">
                <a:solidFill>
                  <a:schemeClr val="tx1"/>
                </a:solidFill>
                <a:effectLst/>
                <a:latin typeface="+mn-lt"/>
                <a:ea typeface="+mn-ea"/>
                <a:cs typeface="+mn-cs"/>
              </a:rPr>
              <a:t> are required and the </a:t>
            </a:r>
            <a:r>
              <a:rPr lang="en-US" sz="1200" b="1" i="0" kern="1200" dirty="0">
                <a:solidFill>
                  <a:schemeClr val="tx1"/>
                </a:solidFill>
                <a:effectLst/>
                <a:latin typeface="+mn-lt"/>
                <a:ea typeface="+mn-ea"/>
                <a:cs typeface="+mn-cs"/>
              </a:rPr>
              <a:t>To Date</a:t>
            </a:r>
            <a:r>
              <a:rPr lang="en-US" sz="1200" b="0" i="0" kern="1200" dirty="0">
                <a:solidFill>
                  <a:schemeClr val="tx1"/>
                </a:solidFill>
                <a:effectLst/>
                <a:latin typeface="+mn-lt"/>
                <a:ea typeface="+mn-ea"/>
                <a:cs typeface="+mn-cs"/>
              </a:rPr>
              <a:t> can be no later than today’s date. You can refine these results by searching for a specific guardian by name, SSN, DLN, or DOB.</a:t>
            </a:r>
          </a:p>
          <a:p>
            <a:r>
              <a:rPr lang="en-US" sz="1200" b="0" i="0" kern="1200" dirty="0">
                <a:solidFill>
                  <a:schemeClr val="tx1"/>
                </a:solidFill>
                <a:effectLst/>
                <a:latin typeface="+mn-lt"/>
                <a:ea typeface="+mn-ea"/>
                <a:cs typeface="+mn-cs"/>
              </a:rPr>
              <a:t>For each guardian that appears on the report, details are also available for their guardianship cases, the agency they work for (if applicable), the judicial authority, and the details of their applicable Common Pleas and Magisterial District Court cases.</a:t>
            </a:r>
          </a:p>
          <a:p>
            <a:pPr fontAlgn="ctr"/>
            <a:r>
              <a:rPr lang="en-US" sz="1200" b="0" i="1" u="sng" kern="1200" dirty="0">
                <a:solidFill>
                  <a:schemeClr val="tx1"/>
                </a:solidFill>
                <a:effectLst/>
                <a:latin typeface="+mn-lt"/>
                <a:ea typeface="+mn-ea"/>
                <a:cs typeface="+mn-cs"/>
              </a:rPr>
              <a:t>Note:</a:t>
            </a:r>
            <a:r>
              <a:rPr lang="en-US" sz="1200" b="0" i="0" kern="1200" dirty="0">
                <a:solidFill>
                  <a:schemeClr val="tx1"/>
                </a:solidFill>
                <a:effectLst/>
                <a:latin typeface="+mn-lt"/>
                <a:ea typeface="+mn-ea"/>
                <a:cs typeface="+mn-cs"/>
              </a:rPr>
              <a:t> This report does not display matches that have been subsequently removed.</a:t>
            </a:r>
          </a:p>
          <a:p>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12</a:t>
            </a:fld>
            <a:endParaRPr lang="en-US"/>
          </a:p>
        </p:txBody>
      </p:sp>
    </p:spTree>
    <p:extLst>
      <p:ext uri="{BB962C8B-B14F-4D97-AF65-F5344CB8AC3E}">
        <p14:creationId xmlns:p14="http://schemas.microsoft.com/office/powerpoint/2010/main" val="2899067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US" b="1"/>
              <a:t>The AOPC offers online training for Guardians</a:t>
            </a:r>
            <a:r>
              <a:rPr lang="en-US"/>
              <a:t>.  The Training Department offers bi-monthly </a:t>
            </a:r>
            <a:r>
              <a:rPr lang="en-US" err="1"/>
              <a:t>WebEx</a:t>
            </a:r>
            <a:r>
              <a:rPr lang="en-US"/>
              <a:t> training workshops for Guardians.  The workshops provide an overview of the GTS and demonstrate how to file annual reports. </a:t>
            </a:r>
          </a:p>
          <a:p>
            <a:endParaRPr lang="en-US"/>
          </a:p>
          <a:p>
            <a:pPr defTabSz="914266">
              <a:defRPr/>
            </a:pPr>
            <a:r>
              <a:rPr lang="en-US"/>
              <a:t>For </a:t>
            </a:r>
            <a:r>
              <a:rPr lang="en-US" b="1" u="sng"/>
              <a:t>COURT STAFF, </a:t>
            </a:r>
            <a:r>
              <a:rPr lang="en-US"/>
              <a:t>there is a library of </a:t>
            </a:r>
            <a:r>
              <a:rPr lang="en-US" b="1"/>
              <a:t>online video tutorials</a:t>
            </a:r>
            <a:r>
              <a:rPr lang="en-US"/>
              <a:t>. The video tutorials provide training for court staff on common GTS tasks ranging from creating a case to reviewing submitted reports.  The videos typically run between 3 and 5 minutes and the entire training can be completed in about an hour.  These are a nice compliment to the OEJC GUARDIANSHIP VIDEO TRAINING Series. </a:t>
            </a:r>
          </a:p>
          <a:p>
            <a:pPr defTabSz="914266">
              <a:defRPr/>
            </a:pPr>
            <a:endParaRPr lang="en-US"/>
          </a:p>
          <a:p>
            <a:pPr defTabSz="914266">
              <a:defRPr/>
            </a:pPr>
            <a:r>
              <a:rPr lang="en-US" sz="1400"/>
              <a:t>In addition, the </a:t>
            </a:r>
            <a:r>
              <a:rPr lang="en-US" sz="1400" b="1"/>
              <a:t>AOPC Training Department can provide one-on-one training for new Court Staff members</a:t>
            </a:r>
            <a:r>
              <a:rPr lang="en-US" sz="1400"/>
              <a:t>.  Counties can contact the AOPC Training Department to arrange to have staff trained on GTS.  All GTS training is free and can be coordinated with what works for your schedule. </a:t>
            </a:r>
          </a:p>
          <a:p>
            <a:pPr defTabSz="914266">
              <a:defRPr/>
            </a:pPr>
            <a:endParaRPr lang="en-US" sz="1400"/>
          </a:p>
          <a:p>
            <a:pPr defTabSz="914266">
              <a:defRPr/>
            </a:pPr>
            <a:r>
              <a:rPr lang="en-US" sz="1400"/>
              <a:t>Finally,  all system enhancements &amp; training schedules are accessible from within the GTS application via a </a:t>
            </a:r>
            <a:r>
              <a:rPr lang="en-US" sz="1400" b="1"/>
              <a:t>GTS NEWS BULLETIN link</a:t>
            </a:r>
            <a:r>
              <a:rPr lang="en-US" sz="1400"/>
              <a:t>.  It’s a great resource tool available for GUARDIANS and COURT USERS.</a:t>
            </a:r>
          </a:p>
          <a:p>
            <a:pPr defTabSz="914266">
              <a:defRPr/>
            </a:pPr>
            <a:endParaRPr lang="en-US"/>
          </a:p>
        </p:txBody>
      </p:sp>
      <p:sp>
        <p:nvSpPr>
          <p:cNvPr id="4" name="Slide Number Placeholder 3"/>
          <p:cNvSpPr>
            <a:spLocks noGrp="1"/>
          </p:cNvSpPr>
          <p:nvPr>
            <p:ph type="sldNum" sz="quarter" idx="10"/>
          </p:nvPr>
        </p:nvSpPr>
        <p:spPr/>
        <p:txBody>
          <a:bodyPr/>
          <a:lstStyle/>
          <a:p>
            <a:fld id="{FE59EE06-E557-4BA9-B4B6-0C0C92A133D2}" type="slidenum">
              <a:rPr lang="en-US" smtClean="0"/>
              <a:t>13</a:t>
            </a:fld>
            <a:endParaRPr lang="en-US"/>
          </a:p>
        </p:txBody>
      </p:sp>
    </p:spTree>
    <p:extLst>
      <p:ext uri="{BB962C8B-B14F-4D97-AF65-F5344CB8AC3E}">
        <p14:creationId xmlns:p14="http://schemas.microsoft.com/office/powerpoint/2010/main" val="3976254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59EE06-E557-4BA9-B4B6-0C0C92A133D2}" type="slidenum">
              <a:rPr lang="en-US" smtClean="0"/>
              <a:t>14</a:t>
            </a:fld>
            <a:endParaRPr lang="en-US"/>
          </a:p>
        </p:txBody>
      </p:sp>
    </p:spTree>
    <p:extLst>
      <p:ext uri="{BB962C8B-B14F-4D97-AF65-F5344CB8AC3E}">
        <p14:creationId xmlns:p14="http://schemas.microsoft.com/office/powerpoint/2010/main" val="670054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April 13, 2026</a:t>
            </a:r>
          </a:p>
          <a:p>
            <a:r>
              <a:rPr lang="en-US" sz="1200" b="0" i="0" kern="1200" dirty="0">
                <a:solidFill>
                  <a:schemeClr val="tx1"/>
                </a:solidFill>
                <a:effectLst/>
                <a:latin typeface="+mn-lt"/>
                <a:ea typeface="+mn-ea"/>
                <a:cs typeface="+mn-cs"/>
              </a:rPr>
              <a:t>A </a:t>
            </a:r>
            <a:r>
              <a:rPr lang="en-US" sz="1200" b="1" i="0" kern="1200" dirty="0">
                <a:solidFill>
                  <a:schemeClr val="tx1"/>
                </a:solidFill>
                <a:effectLst/>
                <a:latin typeface="+mn-lt"/>
                <a:ea typeface="+mn-ea"/>
                <a:cs typeface="+mn-cs"/>
              </a:rPr>
              <a:t>Mark as Reviewed</a:t>
            </a:r>
            <a:r>
              <a:rPr lang="en-US" sz="1200" b="0" i="0" kern="1200" dirty="0">
                <a:solidFill>
                  <a:schemeClr val="tx1"/>
                </a:solidFill>
                <a:effectLst/>
                <a:latin typeface="+mn-lt"/>
                <a:ea typeface="+mn-ea"/>
                <a:cs typeface="+mn-cs"/>
              </a:rPr>
              <a:t> radio button has been added to the Flag Review screen as an alternative workflow for report processing. After all flags for a report have been resolved, you now have the option to mark the report as reviewed and enter any comments directly on the Flag Review screen, without closing the report and opening Report Details.</a:t>
            </a:r>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4</a:t>
            </a:fld>
            <a:endParaRPr lang="en-US"/>
          </a:p>
        </p:txBody>
      </p:sp>
    </p:spTree>
    <p:extLst>
      <p:ext uri="{BB962C8B-B14F-4D97-AF65-F5344CB8AC3E}">
        <p14:creationId xmlns:p14="http://schemas.microsoft.com/office/powerpoint/2010/main" val="2795006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December 2025:</a:t>
            </a:r>
          </a:p>
          <a:p>
            <a:r>
              <a:rPr lang="en-US" sz="1200" b="1" i="0" kern="1200" dirty="0">
                <a:solidFill>
                  <a:schemeClr val="tx1"/>
                </a:solidFill>
                <a:effectLst/>
                <a:latin typeface="+mn-lt"/>
                <a:ea typeface="+mn-ea"/>
                <a:cs typeface="+mn-cs"/>
              </a:rPr>
              <a:t>Domain Closure Options Added to Guardian Removal Case Actions</a:t>
            </a:r>
          </a:p>
          <a:p>
            <a:r>
              <a:rPr lang="en-US" sz="1200" b="0" i="0" kern="1200" dirty="0">
                <a:solidFill>
                  <a:schemeClr val="tx1"/>
                </a:solidFill>
                <a:effectLst/>
                <a:latin typeface="+mn-lt"/>
                <a:ea typeface="+mn-ea"/>
                <a:cs typeface="+mn-cs"/>
              </a:rPr>
              <a:t>When recording either the Guardian Involuntary Removed or Guardian Voluntarily Removed case action, it is now necessary to specify whether the corresponding domain is being closed permanently by selecting Yes or No.</a:t>
            </a:r>
          </a:p>
          <a:p>
            <a:r>
              <a:rPr lang="en-US" sz="1200" b="0" i="0" kern="1200" dirty="0">
                <a:solidFill>
                  <a:schemeClr val="tx1"/>
                </a:solidFill>
                <a:effectLst/>
                <a:latin typeface="+mn-lt"/>
                <a:ea typeface="+mn-ea"/>
                <a:cs typeface="+mn-cs"/>
              </a:rPr>
              <a:t>Two new fields, </a:t>
            </a:r>
            <a:r>
              <a:rPr lang="en-US" sz="1200" b="1" i="0" kern="1200" dirty="0">
                <a:solidFill>
                  <a:schemeClr val="tx1"/>
                </a:solidFill>
                <a:effectLst/>
                <a:latin typeface="+mn-lt"/>
                <a:ea typeface="+mn-ea"/>
                <a:cs typeface="+mn-cs"/>
              </a:rPr>
              <a:t>Close Estate Domain Permanently</a:t>
            </a:r>
            <a:r>
              <a:rPr lang="en-US" sz="1200" b="0" i="0" kern="1200" dirty="0">
                <a:solidFill>
                  <a:schemeClr val="tx1"/>
                </a:solidFill>
                <a:effectLst/>
                <a:latin typeface="+mn-lt"/>
                <a:ea typeface="+mn-ea"/>
                <a:cs typeface="+mn-cs"/>
              </a:rPr>
              <a:t> and </a:t>
            </a:r>
            <a:r>
              <a:rPr lang="en-US" sz="1200" b="1" i="0" kern="1200" dirty="0">
                <a:solidFill>
                  <a:schemeClr val="tx1"/>
                </a:solidFill>
                <a:effectLst/>
                <a:latin typeface="+mn-lt"/>
                <a:ea typeface="+mn-ea"/>
                <a:cs typeface="+mn-cs"/>
              </a:rPr>
              <a:t>Close Person Domain Permanently</a:t>
            </a:r>
            <a:r>
              <a:rPr lang="en-US" sz="1200" b="0" i="0" kern="1200" dirty="0">
                <a:solidFill>
                  <a:schemeClr val="tx1"/>
                </a:solidFill>
                <a:effectLst/>
                <a:latin typeface="+mn-lt"/>
                <a:ea typeface="+mn-ea"/>
                <a:cs typeface="+mn-cs"/>
              </a:rPr>
              <a:t>, display on these case actions. For each field, Yes can only be selected and saved if all guardians in the corresponding domain have been removed.</a:t>
            </a:r>
          </a:p>
          <a:p>
            <a:br>
              <a:rPr lang="en-US" dirty="0"/>
            </a:br>
            <a:r>
              <a:rPr lang="en-US" dirty="0"/>
              <a:t>July 13, 2026:</a:t>
            </a:r>
          </a:p>
          <a:p>
            <a:r>
              <a:rPr lang="en-US" sz="1200" b="1" i="0" kern="1200" dirty="0">
                <a:solidFill>
                  <a:schemeClr val="tx1"/>
                </a:solidFill>
                <a:effectLst/>
                <a:latin typeface="+mn-lt"/>
                <a:ea typeface="+mn-ea"/>
                <a:cs typeface="+mn-cs"/>
              </a:rPr>
              <a:t>Cases Now Close When All Domains Are Permanently Closed</a:t>
            </a:r>
          </a:p>
          <a:p>
            <a:r>
              <a:rPr lang="en-US" sz="1200" b="0" i="0" kern="1200" dirty="0">
                <a:solidFill>
                  <a:schemeClr val="tx1"/>
                </a:solidFill>
                <a:effectLst/>
                <a:latin typeface="+mn-lt"/>
                <a:ea typeface="+mn-ea"/>
                <a:cs typeface="+mn-cs"/>
              </a:rPr>
              <a:t>If recording either the Guardian Involuntary Removed or Guardian Voluntarily Removed case action results in the permanent closure of all domains on a case, GTS will now automatically close the case.</a:t>
            </a:r>
          </a:p>
          <a:p>
            <a:r>
              <a:rPr lang="en-US" sz="1200" b="0" i="0" kern="1200" dirty="0">
                <a:solidFill>
                  <a:schemeClr val="tx1"/>
                </a:solidFill>
                <a:effectLst/>
                <a:latin typeface="+mn-lt"/>
                <a:ea typeface="+mn-ea"/>
                <a:cs typeface="+mn-cs"/>
              </a:rPr>
              <a:t>In this situation, GTS automatically adds the Order – Case Closed – Guardianship Domain(s) Closed case action. This case action updates the </a:t>
            </a:r>
            <a:r>
              <a:rPr lang="en-US" sz="1200" b="1" i="0" kern="1200" dirty="0">
                <a:solidFill>
                  <a:schemeClr val="tx1"/>
                </a:solidFill>
                <a:effectLst/>
                <a:latin typeface="+mn-lt"/>
                <a:ea typeface="+mn-ea"/>
                <a:cs typeface="+mn-cs"/>
              </a:rPr>
              <a:t>Case Status</a:t>
            </a:r>
            <a:r>
              <a:rPr lang="en-US" sz="1200" b="0" i="0" kern="1200" dirty="0">
                <a:solidFill>
                  <a:schemeClr val="tx1"/>
                </a:solidFill>
                <a:effectLst/>
                <a:latin typeface="+mn-lt"/>
                <a:ea typeface="+mn-ea"/>
                <a:cs typeface="+mn-cs"/>
              </a:rPr>
              <a:t> to Completed and the </a:t>
            </a:r>
            <a:r>
              <a:rPr lang="en-US" sz="1200" b="1" i="0" kern="1200" dirty="0">
                <a:solidFill>
                  <a:schemeClr val="tx1"/>
                </a:solidFill>
                <a:effectLst/>
                <a:latin typeface="+mn-lt"/>
                <a:ea typeface="+mn-ea"/>
                <a:cs typeface="+mn-cs"/>
              </a:rPr>
              <a:t>Case State</a:t>
            </a:r>
            <a:r>
              <a:rPr lang="en-US" sz="1200" b="0" i="0" kern="1200" dirty="0">
                <a:solidFill>
                  <a:schemeClr val="tx1"/>
                </a:solidFill>
                <a:effectLst/>
                <a:latin typeface="+mn-lt"/>
                <a:ea typeface="+mn-ea"/>
                <a:cs typeface="+mn-cs"/>
              </a:rPr>
              <a:t> to Closed.</a:t>
            </a:r>
          </a:p>
          <a:p>
            <a:r>
              <a:rPr lang="en-US" sz="1200" b="0" i="0" kern="1200" dirty="0">
                <a:solidFill>
                  <a:schemeClr val="tx1"/>
                </a:solidFill>
                <a:effectLst/>
                <a:latin typeface="+mn-lt"/>
                <a:ea typeface="+mn-ea"/>
                <a:cs typeface="+mn-cs"/>
              </a:rPr>
              <a:t>The Order – Case Closed – Guardianship Domain(s) Closed case action cannot be added manually or deleted directly. If a case was closed in error or case circumstances change, the closure can only be reversed by editing the Guardian Involuntary Removed or Guardian Voluntarily Removed case action that permanently closed all the domains on the case.</a:t>
            </a:r>
          </a:p>
          <a:p>
            <a:r>
              <a:rPr lang="en-US" sz="1200" b="0" i="0" kern="1200" dirty="0">
                <a:solidFill>
                  <a:schemeClr val="tx1"/>
                </a:solidFill>
                <a:effectLst/>
                <a:latin typeface="+mn-lt"/>
                <a:ea typeface="+mn-ea"/>
                <a:cs typeface="+mn-cs"/>
              </a:rPr>
              <a:t>If editing one of these case actions reopens at least one domain, GTS automatically removes the ‘Order – Case Closed – Guardianship Domain(s) Closed’ case action and reopens the case.</a:t>
            </a:r>
          </a:p>
          <a:p>
            <a:endParaRPr lang="en-US" b="1" dirty="0"/>
          </a:p>
        </p:txBody>
      </p:sp>
      <p:sp>
        <p:nvSpPr>
          <p:cNvPr id="4" name="Slide Number Placeholder 3"/>
          <p:cNvSpPr>
            <a:spLocks noGrp="1"/>
          </p:cNvSpPr>
          <p:nvPr>
            <p:ph type="sldNum" sz="quarter" idx="5"/>
          </p:nvPr>
        </p:nvSpPr>
        <p:spPr/>
        <p:txBody>
          <a:bodyPr/>
          <a:lstStyle/>
          <a:p>
            <a:fld id="{CE39F351-E69E-4E02-BE10-2DD14F96104B}" type="slidenum">
              <a:rPr lang="en-US" smtClean="0"/>
              <a:t>5</a:t>
            </a:fld>
            <a:endParaRPr lang="en-US"/>
          </a:p>
        </p:txBody>
      </p:sp>
    </p:spTree>
    <p:extLst>
      <p:ext uri="{BB962C8B-B14F-4D97-AF65-F5344CB8AC3E}">
        <p14:creationId xmlns:p14="http://schemas.microsoft.com/office/powerpoint/2010/main" val="2775426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April 13, 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An </a:t>
            </a:r>
            <a:r>
              <a:rPr lang="en-US" sz="1200" b="1" i="0" kern="1200" dirty="0">
                <a:solidFill>
                  <a:schemeClr val="tx1"/>
                </a:solidFill>
                <a:effectLst/>
                <a:latin typeface="+mn-lt"/>
                <a:ea typeface="+mn-ea"/>
                <a:cs typeface="+mn-cs"/>
              </a:rPr>
              <a:t>Amended Report</a:t>
            </a:r>
            <a:r>
              <a:rPr lang="en-US" sz="1200" b="0" i="0" kern="1200" dirty="0">
                <a:solidFill>
                  <a:schemeClr val="tx1"/>
                </a:solidFill>
                <a:effectLst/>
                <a:latin typeface="+mn-lt"/>
                <a:ea typeface="+mn-ea"/>
                <a:cs typeface="+mn-cs"/>
              </a:rPr>
              <a:t> checkbox now appears at the start of the Guardian of the Person and Estate reports when an amended version is created in the GTS by guardians or court staff. This checkbox, which makes it clearer when a report is an amended version, is selected by default and is read-only. PDF-generated versions of amended reports will also display this indicator.</a:t>
            </a:r>
            <a:endParaRPr lang="en-US" dirty="0"/>
          </a:p>
          <a:p>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6</a:t>
            </a:fld>
            <a:endParaRPr lang="en-US"/>
          </a:p>
        </p:txBody>
      </p:sp>
    </p:spTree>
    <p:extLst>
      <p:ext uri="{BB962C8B-B14F-4D97-AF65-F5344CB8AC3E}">
        <p14:creationId xmlns:p14="http://schemas.microsoft.com/office/powerpoint/2010/main" val="2414687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April 13, 2026</a:t>
            </a:r>
          </a:p>
          <a:p>
            <a:r>
              <a:rPr lang="en-US" sz="1200" b="0" i="0" kern="1200" dirty="0">
                <a:solidFill>
                  <a:schemeClr val="tx1"/>
                </a:solidFill>
                <a:effectLst/>
                <a:latin typeface="+mn-lt"/>
                <a:ea typeface="+mn-ea"/>
                <a:cs typeface="+mn-cs"/>
              </a:rPr>
              <a:t>Several changes have been implemented to enhance data collection related to attorney representation for incapacitated persons (IP).</a:t>
            </a:r>
          </a:p>
          <a:p>
            <a:r>
              <a:rPr lang="en-US" sz="1200" b="0" i="0" kern="1200" dirty="0">
                <a:solidFill>
                  <a:schemeClr val="tx1"/>
                </a:solidFill>
                <a:effectLst/>
                <a:latin typeface="+mn-lt"/>
                <a:ea typeface="+mn-ea"/>
                <a:cs typeface="+mn-cs"/>
              </a:rPr>
              <a:t>First, the</a:t>
            </a:r>
            <a:r>
              <a:rPr lang="en-US" sz="1200" b="1" i="0" kern="1200" dirty="0">
                <a:solidFill>
                  <a:schemeClr val="tx1"/>
                </a:solidFill>
                <a:effectLst/>
                <a:latin typeface="+mn-lt"/>
                <a:ea typeface="+mn-ea"/>
                <a:cs typeface="+mn-cs"/>
              </a:rPr>
              <a:t> IP Was Represented at Hearing</a:t>
            </a:r>
            <a:r>
              <a:rPr lang="en-US" sz="1200" b="0" i="0" kern="1200" dirty="0">
                <a:solidFill>
                  <a:schemeClr val="tx1"/>
                </a:solidFill>
                <a:effectLst/>
                <a:latin typeface="+mn-lt"/>
                <a:ea typeface="+mn-ea"/>
                <a:cs typeface="+mn-cs"/>
              </a:rPr>
              <a:t> field has been added to, and is now required on, the following case actions: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Incapacitated Person Deceased Prior to Final Decree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Order - Petition Dismissed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Petition for Adjudication of Incapacity Withdrawn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Second, for any existing case actions where the </a:t>
            </a:r>
            <a:r>
              <a:rPr lang="en-US" sz="1200" b="1" i="0" kern="1200" dirty="0">
                <a:solidFill>
                  <a:schemeClr val="tx1"/>
                </a:solidFill>
                <a:effectLst/>
                <a:latin typeface="+mn-lt"/>
                <a:ea typeface="+mn-ea"/>
                <a:cs typeface="+mn-cs"/>
              </a:rPr>
              <a:t>IP Was Represented at Hearing</a:t>
            </a:r>
            <a:r>
              <a:rPr lang="en-US" sz="1200" b="0" i="0" kern="1200" dirty="0">
                <a:solidFill>
                  <a:schemeClr val="tx1"/>
                </a:solidFill>
                <a:effectLst/>
                <a:latin typeface="+mn-lt"/>
                <a:ea typeface="+mn-ea"/>
                <a:cs typeface="+mn-cs"/>
              </a:rPr>
              <a:t> field was previously unpopulated or set to No, the field has been automatically updated to Yes if the IP has an attorney added to the GTS case on or before the adjudication date. In addition to the case actions listed above, this also applies to:</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Final Decree - Adjudication of Incapacity/Appointment of Guardian</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Final Decree - Petition for Adjudication of Incapacity Denied</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Final Decree - Petition for Adjudication of Incapacity Resolved - Less Restrictive Alternative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Finally, if an attorney is actively representing the IP on a case when any of the six case actions above are recorded, the </a:t>
            </a:r>
            <a:r>
              <a:rPr lang="en-US" sz="1200" b="1" i="0" kern="1200" dirty="0">
                <a:solidFill>
                  <a:schemeClr val="tx1"/>
                </a:solidFill>
                <a:effectLst/>
                <a:latin typeface="+mn-lt"/>
                <a:ea typeface="+mn-ea"/>
                <a:cs typeface="+mn-cs"/>
              </a:rPr>
              <a:t>IP Was Represented at Hearing</a:t>
            </a:r>
            <a:r>
              <a:rPr lang="en-US" sz="1200" b="0" i="0" kern="1200" dirty="0">
                <a:solidFill>
                  <a:schemeClr val="tx1"/>
                </a:solidFill>
                <a:effectLst/>
                <a:latin typeface="+mn-lt"/>
                <a:ea typeface="+mn-ea"/>
                <a:cs typeface="+mn-cs"/>
              </a:rPr>
              <a:t> field defaults to Yes. In this scenario, the field cannot be changed to No and saved.</a:t>
            </a:r>
          </a:p>
          <a:p>
            <a:r>
              <a:rPr lang="en-US" sz="1200" b="0" i="0" kern="1200" dirty="0">
                <a:solidFill>
                  <a:schemeClr val="tx1"/>
                </a:solidFill>
                <a:effectLst/>
                <a:latin typeface="+mn-lt"/>
                <a:ea typeface="+mn-ea"/>
                <a:cs typeface="+mn-cs"/>
              </a:rPr>
              <a:t>The Office of Elder Justice (OEJC) may contact your court office in instances where the alleged incapacitated person appears to have been unrepresented at the adjudication hearing to confirm the data is entered accurately on the GTS case.</a:t>
            </a:r>
          </a:p>
          <a:p>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7</a:t>
            </a:fld>
            <a:endParaRPr lang="en-US"/>
          </a:p>
        </p:txBody>
      </p:sp>
    </p:spTree>
    <p:extLst>
      <p:ext uri="{BB962C8B-B14F-4D97-AF65-F5344CB8AC3E}">
        <p14:creationId xmlns:p14="http://schemas.microsoft.com/office/powerpoint/2010/main" val="1399231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February 2, 2026</a:t>
            </a:r>
          </a:p>
          <a:p>
            <a:r>
              <a:rPr lang="en-US" sz="1200" b="1" i="0" kern="1200" dirty="0">
                <a:solidFill>
                  <a:schemeClr val="tx1"/>
                </a:solidFill>
                <a:effectLst/>
                <a:latin typeface="+mn-lt"/>
                <a:ea typeface="+mn-ea"/>
                <a:cs typeface="+mn-cs"/>
              </a:rPr>
              <a:t>Death Notice Search screen – New Search option and Report</a:t>
            </a:r>
          </a:p>
          <a:p>
            <a:r>
              <a:rPr lang="en-US" sz="1200" b="0" i="0" kern="1200" dirty="0">
                <a:solidFill>
                  <a:schemeClr val="tx1"/>
                </a:solidFill>
                <a:effectLst/>
                <a:latin typeface="+mn-lt"/>
                <a:ea typeface="+mn-ea"/>
                <a:cs typeface="+mn-cs"/>
              </a:rPr>
              <a:t>A new </a:t>
            </a:r>
            <a:r>
              <a:rPr lang="en-US" sz="1200" b="1" i="0" kern="1200" dirty="0">
                <a:solidFill>
                  <a:schemeClr val="tx1"/>
                </a:solidFill>
                <a:effectLst/>
                <a:latin typeface="+mn-lt"/>
                <a:ea typeface="+mn-ea"/>
                <a:cs typeface="+mn-cs"/>
              </a:rPr>
              <a:t>Active Cases Within County </a:t>
            </a:r>
            <a:r>
              <a:rPr lang="en-US" sz="1200" b="0" i="0" kern="1200" dirty="0">
                <a:solidFill>
                  <a:schemeClr val="tx1"/>
                </a:solidFill>
                <a:effectLst/>
                <a:latin typeface="+mn-lt"/>
                <a:ea typeface="+mn-ea"/>
                <a:cs typeface="+mn-cs"/>
              </a:rPr>
              <a:t>checkbox has been added to the available search criteria within the Death Notice Search screen. When selected, this option limits results to decedents who are associated with an active case in your county in the role of Guardian or Incapacitated Person.</a:t>
            </a:r>
          </a:p>
          <a:p>
            <a:r>
              <a:rPr lang="en-US" sz="1200" b="0" i="0" kern="1200" dirty="0">
                <a:solidFill>
                  <a:schemeClr val="tx1"/>
                </a:solidFill>
                <a:effectLst/>
                <a:latin typeface="+mn-lt"/>
                <a:ea typeface="+mn-ea"/>
                <a:cs typeface="+mn-cs"/>
              </a:rPr>
              <a:t>When you use this checkbox, additional case information displays in the results for each decedent, including the </a:t>
            </a:r>
            <a:r>
              <a:rPr lang="en-US" sz="1200" b="1" i="0" kern="1200" dirty="0">
                <a:solidFill>
                  <a:schemeClr val="tx1"/>
                </a:solidFill>
                <a:effectLst/>
                <a:latin typeface="+mn-lt"/>
                <a:ea typeface="+mn-ea"/>
                <a:cs typeface="+mn-cs"/>
              </a:rPr>
              <a:t>Case File Number</a:t>
            </a:r>
            <a:r>
              <a:rPr lang="en-US" sz="1200" b="0" i="0" kern="1200" dirty="0">
                <a:solidFill>
                  <a:schemeClr val="tx1"/>
                </a:solidFill>
                <a:effectLst/>
                <a:latin typeface="+mn-lt"/>
                <a:ea typeface="+mn-ea"/>
                <a:cs typeface="+mn-cs"/>
              </a:rPr>
              <a:t> and participant </a:t>
            </a:r>
            <a:r>
              <a:rPr lang="en-US" sz="1200" b="1" i="0" kern="1200" dirty="0">
                <a:solidFill>
                  <a:schemeClr val="tx1"/>
                </a:solidFill>
                <a:effectLst/>
                <a:latin typeface="+mn-lt"/>
                <a:ea typeface="+mn-ea"/>
                <a:cs typeface="+mn-cs"/>
              </a:rPr>
              <a:t>Role</a:t>
            </a:r>
            <a:r>
              <a:rPr lang="en-US" sz="1200" b="0" i="0" kern="1200" dirty="0">
                <a:solidFill>
                  <a:schemeClr val="tx1"/>
                </a:solidFill>
                <a:effectLst/>
                <a:latin typeface="+mn-lt"/>
                <a:ea typeface="+mn-ea"/>
                <a:cs typeface="+mn-cs"/>
              </a:rPr>
              <a:t>. You may also navigate directly to the decedent's case through the View Case Details icon .</a:t>
            </a:r>
          </a:p>
          <a:p>
            <a:r>
              <a:rPr lang="en-US" sz="1200" b="0" i="0" kern="1200" dirty="0">
                <a:solidFill>
                  <a:schemeClr val="tx1"/>
                </a:solidFill>
                <a:effectLst/>
                <a:latin typeface="+mn-lt"/>
                <a:ea typeface="+mn-ea"/>
                <a:cs typeface="+mn-cs"/>
              </a:rPr>
              <a:t>Using this checkbox with the </a:t>
            </a:r>
            <a:r>
              <a:rPr lang="en-US" sz="1200" b="1" i="0" kern="1200" dirty="0">
                <a:solidFill>
                  <a:schemeClr val="tx1"/>
                </a:solidFill>
                <a:effectLst/>
                <a:latin typeface="+mn-lt"/>
                <a:ea typeface="+mn-ea"/>
                <a:cs typeface="+mn-cs"/>
              </a:rPr>
              <a:t>Date of Death Start </a:t>
            </a:r>
            <a:r>
              <a:rPr lang="en-US" sz="1200" b="0" i="0" kern="1200" dirty="0">
                <a:solidFill>
                  <a:schemeClr val="tx1"/>
                </a:solidFill>
                <a:effectLst/>
                <a:latin typeface="+mn-lt"/>
                <a:ea typeface="+mn-ea"/>
                <a:cs typeface="+mn-cs"/>
              </a:rPr>
              <a:t>and </a:t>
            </a:r>
            <a:r>
              <a:rPr lang="en-US" sz="1200" b="1" i="0" kern="1200" dirty="0">
                <a:solidFill>
                  <a:schemeClr val="tx1"/>
                </a:solidFill>
                <a:effectLst/>
                <a:latin typeface="+mn-lt"/>
                <a:ea typeface="+mn-ea"/>
                <a:cs typeface="+mn-cs"/>
              </a:rPr>
              <a:t>End </a:t>
            </a:r>
            <a:r>
              <a:rPr lang="en-US" sz="1200" b="0" i="0" kern="1200" dirty="0">
                <a:solidFill>
                  <a:schemeClr val="tx1"/>
                </a:solidFill>
                <a:effectLst/>
                <a:latin typeface="+mn-lt"/>
                <a:ea typeface="+mn-ea"/>
                <a:cs typeface="+mn-cs"/>
              </a:rPr>
              <a:t>fields lets you recreate a list of matches corresponding to the </a:t>
            </a:r>
            <a:r>
              <a:rPr lang="en-US" sz="1200" b="0" i="0" kern="1200" dirty="0">
                <a:solidFill>
                  <a:schemeClr val="tx1"/>
                </a:solidFill>
                <a:effectLst/>
                <a:latin typeface="+mn-lt"/>
                <a:ea typeface="+mn-ea"/>
                <a:cs typeface="+mn-cs"/>
                <a:hlinkClick r:id="rId3"/>
              </a:rPr>
              <a:t>Death Notice Participant Match Notifications</a:t>
            </a:r>
            <a:r>
              <a:rPr lang="en-US" sz="1200" b="0" i="0" kern="1200" dirty="0">
                <a:solidFill>
                  <a:schemeClr val="tx1"/>
                </a:solidFill>
                <a:effectLst/>
                <a:latin typeface="+mn-lt"/>
                <a:ea typeface="+mn-ea"/>
                <a:cs typeface="+mn-cs"/>
              </a:rPr>
              <a:t> your county received during that period.</a:t>
            </a:r>
          </a:p>
          <a:p>
            <a:r>
              <a:rPr lang="en-US" sz="1200" b="0" i="0" kern="1200" dirty="0">
                <a:solidFill>
                  <a:schemeClr val="tx1"/>
                </a:solidFill>
                <a:effectLst/>
                <a:latin typeface="+mn-lt"/>
                <a:ea typeface="+mn-ea"/>
                <a:cs typeface="+mn-cs"/>
              </a:rPr>
              <a:t>In addition, regardless of whether the </a:t>
            </a:r>
            <a:r>
              <a:rPr lang="en-US" sz="1200" b="1" i="0" kern="1200" dirty="0">
                <a:solidFill>
                  <a:schemeClr val="tx1"/>
                </a:solidFill>
                <a:effectLst/>
                <a:latin typeface="+mn-lt"/>
                <a:ea typeface="+mn-ea"/>
                <a:cs typeface="+mn-cs"/>
              </a:rPr>
              <a:t>Active Cases Within County</a:t>
            </a:r>
            <a:r>
              <a:rPr lang="en-US" sz="1200" b="0" i="0" kern="1200" dirty="0">
                <a:solidFill>
                  <a:schemeClr val="tx1"/>
                </a:solidFill>
                <a:effectLst/>
                <a:latin typeface="+mn-lt"/>
                <a:ea typeface="+mn-ea"/>
                <a:cs typeface="+mn-cs"/>
              </a:rPr>
              <a:t> checkbox is selected, any records returned in the results grid can now be viewed in report format. When a search produces results, the Death Records Report icon  displays above the grid.</a:t>
            </a:r>
          </a:p>
          <a:p>
            <a:endParaRPr lang="en-US" dirty="0"/>
          </a:p>
          <a:p>
            <a:r>
              <a:rPr lang="en-US" sz="1200" b="0" i="0" kern="1200" dirty="0">
                <a:solidFill>
                  <a:schemeClr val="tx1"/>
                </a:solidFill>
                <a:effectLst/>
                <a:latin typeface="+mn-lt"/>
                <a:ea typeface="+mn-ea"/>
                <a:cs typeface="+mn-cs"/>
              </a:rPr>
              <a:t>Clicking this icon generates a PDF report and reflects the same information that appears in the search results:</a:t>
            </a:r>
          </a:p>
          <a:p>
            <a:r>
              <a:rPr lang="en-US" sz="1200" b="0" i="0" kern="1200" dirty="0">
                <a:solidFill>
                  <a:schemeClr val="tx1"/>
                </a:solidFill>
                <a:effectLst/>
                <a:latin typeface="+mn-lt"/>
                <a:ea typeface="+mn-ea"/>
                <a:cs typeface="+mn-cs"/>
              </a:rPr>
              <a:t>If the </a:t>
            </a:r>
            <a:r>
              <a:rPr lang="en-US" sz="1200" b="1" i="0" kern="1200" dirty="0">
                <a:solidFill>
                  <a:schemeClr val="tx1"/>
                </a:solidFill>
                <a:effectLst/>
                <a:latin typeface="+mn-lt"/>
                <a:ea typeface="+mn-ea"/>
                <a:cs typeface="+mn-cs"/>
              </a:rPr>
              <a:t>Active Cases Within County </a:t>
            </a:r>
            <a:r>
              <a:rPr lang="en-US" sz="1200" b="0" i="0" kern="1200" dirty="0">
                <a:solidFill>
                  <a:schemeClr val="tx1"/>
                </a:solidFill>
                <a:effectLst/>
                <a:latin typeface="+mn-lt"/>
                <a:ea typeface="+mn-ea"/>
                <a:cs typeface="+mn-cs"/>
              </a:rPr>
              <a:t>checkbox </a:t>
            </a:r>
            <a:r>
              <a:rPr lang="en-US" sz="1200" b="0" i="0" u="sng" kern="1200" dirty="0">
                <a:solidFill>
                  <a:schemeClr val="tx1"/>
                </a:solidFill>
                <a:effectLst/>
                <a:latin typeface="+mn-lt"/>
                <a:ea typeface="+mn-ea"/>
                <a:cs typeface="+mn-cs"/>
              </a:rPr>
              <a:t>was not selected</a:t>
            </a:r>
            <a:r>
              <a:rPr lang="en-US" sz="1200" b="0" i="0" kern="1200" dirty="0">
                <a:solidFill>
                  <a:schemeClr val="tx1"/>
                </a:solidFill>
                <a:effectLst/>
                <a:latin typeface="+mn-lt"/>
                <a:ea typeface="+mn-ea"/>
                <a:cs typeface="+mn-cs"/>
              </a:rPr>
              <a:t>, the report only displays the participant information for each decedent.</a:t>
            </a:r>
          </a:p>
          <a:p>
            <a:r>
              <a:rPr lang="en-US" sz="1200" b="0" i="0" kern="1200" dirty="0">
                <a:solidFill>
                  <a:schemeClr val="tx1"/>
                </a:solidFill>
                <a:effectLst/>
                <a:latin typeface="+mn-lt"/>
                <a:ea typeface="+mn-ea"/>
                <a:cs typeface="+mn-cs"/>
              </a:rPr>
              <a:t>If the checkbox </a:t>
            </a:r>
            <a:r>
              <a:rPr lang="en-US" sz="1200" b="0" i="0" u="sng" kern="1200" dirty="0">
                <a:solidFill>
                  <a:schemeClr val="tx1"/>
                </a:solidFill>
                <a:effectLst/>
                <a:latin typeface="+mn-lt"/>
                <a:ea typeface="+mn-ea"/>
                <a:cs typeface="+mn-cs"/>
              </a:rPr>
              <a:t>was selected</a:t>
            </a:r>
            <a:r>
              <a:rPr lang="en-US" sz="1200" b="0" i="0" kern="1200" dirty="0">
                <a:solidFill>
                  <a:schemeClr val="tx1"/>
                </a:solidFill>
                <a:effectLst/>
                <a:latin typeface="+mn-lt"/>
                <a:ea typeface="+mn-ea"/>
                <a:cs typeface="+mn-cs"/>
              </a:rPr>
              <a:t>, the report (as pictured below) includes participant information and case-related details for each decedent.</a:t>
            </a:r>
          </a:p>
          <a:p>
            <a:endParaRPr lang="en-US" dirty="0"/>
          </a:p>
          <a:p>
            <a:r>
              <a:rPr lang="en-US" sz="1200" b="0" i="0" kern="1200" dirty="0">
                <a:solidFill>
                  <a:schemeClr val="tx1"/>
                </a:solidFill>
                <a:effectLst/>
                <a:latin typeface="+mn-lt"/>
                <a:ea typeface="+mn-ea"/>
                <a:cs typeface="+mn-cs"/>
              </a:rPr>
              <a:t>As with other GTS reports, this format provides the opportunity to save, print, and share the report electronically as needed. This report is available exclusively through the Death Notice Search screen.</a:t>
            </a:r>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8</a:t>
            </a:fld>
            <a:endParaRPr lang="en-US"/>
          </a:p>
        </p:txBody>
      </p:sp>
    </p:spTree>
    <p:extLst>
      <p:ext uri="{BB962C8B-B14F-4D97-AF65-F5344CB8AC3E}">
        <p14:creationId xmlns:p14="http://schemas.microsoft.com/office/powerpoint/2010/main" val="650400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December 8, 2025</a:t>
            </a:r>
          </a:p>
          <a:p>
            <a:r>
              <a:rPr lang="en-US" sz="1200" b="1" i="0" kern="1200" dirty="0">
                <a:solidFill>
                  <a:schemeClr val="tx1"/>
                </a:solidFill>
                <a:effectLst/>
                <a:latin typeface="+mn-lt"/>
                <a:ea typeface="+mn-ea"/>
                <a:cs typeface="+mn-cs"/>
              </a:rPr>
              <a:t>New Criteria Options for the Guardian Case Load Report</a:t>
            </a:r>
          </a:p>
          <a:p>
            <a:r>
              <a:rPr lang="en-US" sz="1200" b="0" i="0" kern="1200" dirty="0">
                <a:solidFill>
                  <a:schemeClr val="tx1"/>
                </a:solidFill>
                <a:effectLst/>
                <a:latin typeface="+mn-lt"/>
                <a:ea typeface="+mn-ea"/>
                <a:cs typeface="+mn-cs"/>
              </a:rPr>
              <a:t>In the </a:t>
            </a:r>
            <a:r>
              <a:rPr lang="en-US" sz="1200" b="0" i="0" kern="1200" dirty="0" err="1">
                <a:solidFill>
                  <a:schemeClr val="tx1"/>
                </a:solidFill>
                <a:effectLst/>
                <a:latin typeface="+mn-lt"/>
                <a:ea typeface="+mn-ea"/>
                <a:cs typeface="+mn-cs"/>
              </a:rPr>
              <a:t>Adhoc</a:t>
            </a:r>
            <a:r>
              <a:rPr lang="en-US" sz="1200" b="0" i="0" kern="1200" dirty="0">
                <a:solidFill>
                  <a:schemeClr val="tx1"/>
                </a:solidFill>
                <a:effectLst/>
                <a:latin typeface="+mn-lt"/>
                <a:ea typeface="+mn-ea"/>
                <a:cs typeface="+mn-cs"/>
              </a:rPr>
              <a:t> Reports screen, three new criteria are now available when generating the </a:t>
            </a:r>
            <a:r>
              <a:rPr lang="en-US" sz="1200" b="0" i="1" kern="1200" dirty="0">
                <a:solidFill>
                  <a:schemeClr val="tx1"/>
                </a:solidFill>
                <a:effectLst/>
                <a:latin typeface="+mn-lt"/>
                <a:ea typeface="+mn-ea"/>
                <a:cs typeface="+mn-cs"/>
              </a:rPr>
              <a:t>Guardian Case Load Report</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Guardianship Duration</a:t>
            </a:r>
            <a:r>
              <a:rPr lang="en-US" sz="1200" b="0" i="0" kern="1200" dirty="0">
                <a:solidFill>
                  <a:schemeClr val="tx1"/>
                </a:solidFill>
                <a:effectLst/>
                <a:latin typeface="+mn-lt"/>
                <a:ea typeface="+mn-ea"/>
                <a:cs typeface="+mn-cs"/>
              </a:rPr>
              <a:t> - Limits the report to cases decreed as Emergency or Standard guardianships. Leaving the field blank includes both types.</a:t>
            </a:r>
          </a:p>
          <a:p>
            <a:r>
              <a:rPr lang="en-US" sz="1200" b="1" i="0" kern="1200" dirty="0">
                <a:solidFill>
                  <a:schemeClr val="tx1"/>
                </a:solidFill>
                <a:effectLst/>
                <a:latin typeface="+mn-lt"/>
                <a:ea typeface="+mn-ea"/>
                <a:cs typeface="+mn-cs"/>
              </a:rPr>
              <a:t>Include Terminated Guardianships</a:t>
            </a:r>
            <a:r>
              <a:rPr lang="en-US" sz="1200" b="0" i="0" kern="1200" dirty="0">
                <a:solidFill>
                  <a:schemeClr val="tx1"/>
                </a:solidFill>
                <a:effectLst/>
                <a:latin typeface="+mn-lt"/>
                <a:ea typeface="+mn-ea"/>
                <a:cs typeface="+mn-cs"/>
              </a:rPr>
              <a:t> - When selected, this checkbox expands the report results to include cases to which the applicable guardians were previously appointed and those to which they are currently appointed.</a:t>
            </a:r>
          </a:p>
          <a:p>
            <a:pPr fontAlgn="ctr"/>
            <a:r>
              <a:rPr lang="en-US" sz="1200" b="0" i="1" u="sng" kern="1200" dirty="0">
                <a:solidFill>
                  <a:schemeClr val="tx1"/>
                </a:solidFill>
                <a:effectLst/>
                <a:latin typeface="+mn-lt"/>
                <a:ea typeface="+mn-ea"/>
                <a:cs typeface="+mn-cs"/>
              </a:rPr>
              <a:t>Note:</a:t>
            </a:r>
            <a:r>
              <a:rPr lang="en-US" sz="1200" b="0" i="0" kern="1200" dirty="0">
                <a:solidFill>
                  <a:schemeClr val="tx1"/>
                </a:solidFill>
                <a:effectLst/>
                <a:latin typeface="+mn-lt"/>
                <a:ea typeface="+mn-ea"/>
                <a:cs typeface="+mn-cs"/>
              </a:rPr>
              <a:t> If you select a </a:t>
            </a:r>
            <a:r>
              <a:rPr lang="en-US" sz="1200" b="1" i="0" kern="1200" dirty="0">
                <a:solidFill>
                  <a:schemeClr val="tx1"/>
                </a:solidFill>
                <a:effectLst/>
                <a:latin typeface="+mn-lt"/>
                <a:ea typeface="+mn-ea"/>
                <a:cs typeface="+mn-cs"/>
              </a:rPr>
              <a:t>Case State</a:t>
            </a:r>
            <a:r>
              <a:rPr lang="en-US" sz="1200" b="0" i="0" kern="1200" dirty="0">
                <a:solidFill>
                  <a:schemeClr val="tx1"/>
                </a:solidFill>
                <a:effectLst/>
                <a:latin typeface="+mn-lt"/>
                <a:ea typeface="+mn-ea"/>
                <a:cs typeface="+mn-cs"/>
              </a:rPr>
              <a:t> of Closed, this checkbox must be selected to return results.</a:t>
            </a:r>
          </a:p>
          <a:p>
            <a:r>
              <a:rPr lang="en-US" sz="1200" b="1" i="0" kern="1200" dirty="0">
                <a:solidFill>
                  <a:schemeClr val="tx1"/>
                </a:solidFill>
                <a:effectLst/>
                <a:latin typeface="+mn-lt"/>
                <a:ea typeface="+mn-ea"/>
                <a:cs typeface="+mn-cs"/>
              </a:rPr>
              <a:t>Summary Version</a:t>
            </a:r>
            <a:r>
              <a:rPr lang="en-US" sz="1200" b="0" i="0" kern="1200" dirty="0">
                <a:solidFill>
                  <a:schemeClr val="tx1"/>
                </a:solidFill>
                <a:effectLst/>
                <a:latin typeface="+mn-lt"/>
                <a:ea typeface="+mn-ea"/>
                <a:cs typeface="+mn-cs"/>
              </a:rPr>
              <a:t> - When selected, this checkbox produces an abridged version of the report that displays only:</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case count for each guardian shown, and</a:t>
            </a:r>
          </a:p>
          <a:p>
            <a:pPr marL="628650" lvl="1" indent="-171450">
              <a:buFont typeface="Arial" panose="020B0604020202020204" pitchFamily="34" charset="0"/>
              <a:buChar char="•"/>
            </a:pPr>
            <a:r>
              <a:rPr lang="en-US" sz="1200" b="0" i="0" kern="1200" dirty="0">
                <a:solidFill>
                  <a:schemeClr val="tx1"/>
                </a:solidFill>
                <a:effectLst/>
                <a:latin typeface="+mn-lt"/>
                <a:ea typeface="+mn-ea"/>
                <a:cs typeface="+mn-cs"/>
              </a:rPr>
              <a:t>the total number of domains (Person and Estate) associated with those cases.</a:t>
            </a:r>
          </a:p>
          <a:p>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9</a:t>
            </a:fld>
            <a:endParaRPr lang="en-US"/>
          </a:p>
        </p:txBody>
      </p:sp>
    </p:spTree>
    <p:extLst>
      <p:ext uri="{BB962C8B-B14F-4D97-AF65-F5344CB8AC3E}">
        <p14:creationId xmlns:p14="http://schemas.microsoft.com/office/powerpoint/2010/main" val="172541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Update Sept 15, 2025</a:t>
            </a:r>
          </a:p>
          <a:p>
            <a:r>
              <a:rPr lang="en-US" sz="1200" b="0" i="0" kern="1200" dirty="0">
                <a:solidFill>
                  <a:schemeClr val="tx1"/>
                </a:solidFill>
                <a:effectLst/>
                <a:latin typeface="+mn-lt"/>
                <a:ea typeface="+mn-ea"/>
                <a:cs typeface="+mn-cs"/>
                <a:hlinkClick r:id="rId3"/>
              </a:rPr>
              <a:t>Certification-related notifications</a:t>
            </a:r>
            <a:r>
              <a:rPr lang="en-US" sz="1200" b="0" i="0" kern="1200" dirty="0">
                <a:solidFill>
                  <a:schemeClr val="tx1"/>
                </a:solidFill>
                <a:effectLst/>
                <a:latin typeface="+mn-lt"/>
                <a:ea typeface="+mn-ea"/>
                <a:cs typeface="+mn-cs"/>
              </a:rPr>
              <a:t> will no longer be generated for employees of organizations (i.e., guardianship agencies, financial institutions, etc.) and the No Active Certification Recorded icon  will not appear on the participant records for these individuals and organizations.</a:t>
            </a:r>
          </a:p>
          <a:p>
            <a:r>
              <a:rPr lang="en-US" sz="1200" b="0" i="0" kern="1200" dirty="0">
                <a:solidFill>
                  <a:schemeClr val="tx1"/>
                </a:solidFill>
                <a:effectLst/>
                <a:latin typeface="+mn-lt"/>
                <a:ea typeface="+mn-ea"/>
                <a:cs typeface="+mn-cs"/>
              </a:rPr>
              <a:t>Neither organizations nor their employees will appear on the </a:t>
            </a:r>
            <a:r>
              <a:rPr lang="en-US" sz="1200" b="0" i="1" kern="1200" dirty="0">
                <a:solidFill>
                  <a:schemeClr val="tx1"/>
                </a:solidFill>
                <a:effectLst/>
                <a:latin typeface="+mn-lt"/>
                <a:ea typeface="+mn-ea"/>
                <a:cs typeface="+mn-cs"/>
              </a:rPr>
              <a:t>Uncertified Professional Guardians Report</a:t>
            </a:r>
            <a:r>
              <a:rPr lang="en-US" sz="1200" b="0" i="0" kern="1200" dirty="0">
                <a:solidFill>
                  <a:schemeClr val="tx1"/>
                </a:solidFill>
                <a:effectLst/>
                <a:latin typeface="+mn-lt"/>
                <a:ea typeface="+mn-ea"/>
                <a:cs typeface="+mn-cs"/>
              </a:rPr>
              <a:t> or </a:t>
            </a:r>
            <a:r>
              <a:rPr lang="en-US" sz="1200" b="0" i="1" kern="1200" dirty="0">
                <a:solidFill>
                  <a:schemeClr val="tx1"/>
                </a:solidFill>
                <a:effectLst/>
                <a:latin typeface="+mn-lt"/>
                <a:ea typeface="+mn-ea"/>
                <a:cs typeface="+mn-cs"/>
              </a:rPr>
              <a:t>Training and Certification Report</a:t>
            </a:r>
            <a:r>
              <a:rPr lang="en-US" sz="1200" b="0" i="0" kern="1200" dirty="0">
                <a:solidFill>
                  <a:schemeClr val="tx1"/>
                </a:solidFill>
                <a:effectLst/>
                <a:latin typeface="+mn-lt"/>
                <a:ea typeface="+mn-ea"/>
                <a:cs typeface="+mn-cs"/>
              </a:rPr>
              <a:t> (accessible through the </a:t>
            </a:r>
            <a:r>
              <a:rPr lang="en-US" sz="1200" b="0" i="1" kern="1200" dirty="0">
                <a:solidFill>
                  <a:schemeClr val="tx1"/>
                </a:solidFill>
                <a:effectLst/>
                <a:latin typeface="+mn-lt"/>
                <a:ea typeface="+mn-ea"/>
                <a:cs typeface="+mn-cs"/>
              </a:rPr>
              <a:t>View </a:t>
            </a:r>
            <a:r>
              <a:rPr lang="en-US" sz="1200" b="0" i="1" kern="1200" dirty="0" err="1">
                <a:solidFill>
                  <a:schemeClr val="tx1"/>
                </a:solidFill>
                <a:effectLst/>
                <a:latin typeface="+mn-lt"/>
                <a:ea typeface="+mn-ea"/>
                <a:cs typeface="+mn-cs"/>
              </a:rPr>
              <a:t>Adhoc</a:t>
            </a:r>
            <a:r>
              <a:rPr lang="en-US" sz="1200" b="0" i="1" kern="1200" dirty="0">
                <a:solidFill>
                  <a:schemeClr val="tx1"/>
                </a:solidFill>
                <a:effectLst/>
                <a:latin typeface="+mn-lt"/>
                <a:ea typeface="+mn-ea"/>
                <a:cs typeface="+mn-cs"/>
              </a:rPr>
              <a:t> Reports</a:t>
            </a:r>
            <a:r>
              <a:rPr lang="en-US" sz="1200" b="0" i="0" kern="1200" dirty="0">
                <a:solidFill>
                  <a:schemeClr val="tx1"/>
                </a:solidFill>
                <a:effectLst/>
                <a:latin typeface="+mn-lt"/>
                <a:ea typeface="+mn-ea"/>
                <a:cs typeface="+mn-cs"/>
              </a:rPr>
              <a:t> link on your Dashboard).</a:t>
            </a:r>
          </a:p>
          <a:p>
            <a:r>
              <a:rPr lang="en-US" sz="1200" b="0" i="0" kern="1200" dirty="0">
                <a:solidFill>
                  <a:schemeClr val="tx1"/>
                </a:solidFill>
                <a:effectLst/>
                <a:latin typeface="+mn-lt"/>
                <a:ea typeface="+mn-ea"/>
                <a:cs typeface="+mn-cs"/>
              </a:rPr>
              <a:t>These changes </a:t>
            </a:r>
            <a:r>
              <a:rPr lang="en-US" sz="1200" b="0" i="0" u="sng" kern="1200" dirty="0">
                <a:solidFill>
                  <a:schemeClr val="tx1"/>
                </a:solidFill>
                <a:effectLst/>
                <a:latin typeface="+mn-lt"/>
                <a:ea typeface="+mn-ea"/>
                <a:cs typeface="+mn-cs"/>
              </a:rPr>
              <a:t>do not</a:t>
            </a:r>
            <a:r>
              <a:rPr lang="en-US" sz="1200" b="0" i="0" kern="1200" dirty="0">
                <a:solidFill>
                  <a:schemeClr val="tx1"/>
                </a:solidFill>
                <a:effectLst/>
                <a:latin typeface="+mn-lt"/>
                <a:ea typeface="+mn-ea"/>
                <a:cs typeface="+mn-cs"/>
              </a:rPr>
              <a:t> apply to professional guardians that are working independently from an organization.</a:t>
            </a:r>
          </a:p>
          <a:p>
            <a:endParaRPr lang="en-US" dirty="0"/>
          </a:p>
          <a:p>
            <a:r>
              <a:rPr lang="en-US" sz="1200" b="1" i="0" kern="1200" dirty="0">
                <a:solidFill>
                  <a:schemeClr val="tx1"/>
                </a:solidFill>
                <a:effectLst/>
                <a:latin typeface="+mn-lt"/>
                <a:ea typeface="+mn-ea"/>
                <a:cs typeface="+mn-cs"/>
              </a:rPr>
              <a:t>***The report is not new****</a:t>
            </a:r>
          </a:p>
          <a:p>
            <a:r>
              <a:rPr lang="en-US" sz="1200" b="1" i="0" kern="1200" dirty="0">
                <a:solidFill>
                  <a:schemeClr val="tx1"/>
                </a:solidFill>
                <a:effectLst/>
                <a:latin typeface="+mn-lt"/>
                <a:ea typeface="+mn-ea"/>
                <a:cs typeface="+mn-cs"/>
              </a:rPr>
              <a:t>April 1, 2024</a:t>
            </a:r>
          </a:p>
          <a:p>
            <a:r>
              <a:rPr lang="en-US" sz="1200" b="1" i="0" kern="1200" dirty="0">
                <a:solidFill>
                  <a:schemeClr val="tx1"/>
                </a:solidFill>
                <a:effectLst/>
                <a:latin typeface="+mn-lt"/>
                <a:ea typeface="+mn-ea"/>
                <a:cs typeface="+mn-cs"/>
              </a:rPr>
              <a:t>New Ad Hoc Report: Uncertified Professional Guardians</a:t>
            </a:r>
          </a:p>
          <a:p>
            <a:r>
              <a:rPr lang="en-US" sz="1200" b="0" i="0" kern="1200" dirty="0">
                <a:solidFill>
                  <a:schemeClr val="tx1"/>
                </a:solidFill>
                <a:effectLst/>
                <a:latin typeface="+mn-lt"/>
                <a:ea typeface="+mn-ea"/>
                <a:cs typeface="+mn-cs"/>
              </a:rPr>
              <a:t>A new report, </a:t>
            </a:r>
            <a:r>
              <a:rPr lang="en-US" sz="1200" b="0" i="1" kern="1200" dirty="0">
                <a:solidFill>
                  <a:schemeClr val="tx1"/>
                </a:solidFill>
                <a:effectLst/>
                <a:latin typeface="+mn-lt"/>
                <a:ea typeface="+mn-ea"/>
                <a:cs typeface="+mn-cs"/>
              </a:rPr>
              <a:t>Uncertified Professional Guardians Report</a:t>
            </a:r>
            <a:r>
              <a:rPr lang="en-US" sz="1200" b="0" i="0" kern="1200" dirty="0">
                <a:solidFill>
                  <a:schemeClr val="tx1"/>
                </a:solidFill>
                <a:effectLst/>
                <a:latin typeface="+mn-lt"/>
                <a:ea typeface="+mn-ea"/>
                <a:cs typeface="+mn-cs"/>
              </a:rPr>
              <a:t>, is now available through the </a:t>
            </a:r>
            <a:r>
              <a:rPr lang="en-US" sz="1200" b="0" i="1" kern="1200" dirty="0">
                <a:solidFill>
                  <a:schemeClr val="tx1"/>
                </a:solidFill>
                <a:effectLst/>
                <a:latin typeface="+mn-lt"/>
                <a:ea typeface="+mn-ea"/>
                <a:cs typeface="+mn-cs"/>
                <a:hlinkClick r:id="rId4"/>
              </a:rPr>
              <a:t>View Ad Hoc Reports</a:t>
            </a:r>
            <a:r>
              <a:rPr lang="en-US" sz="1200" b="0" i="0" kern="1200" dirty="0">
                <a:solidFill>
                  <a:schemeClr val="tx1"/>
                </a:solidFill>
                <a:effectLst/>
                <a:latin typeface="+mn-lt"/>
                <a:ea typeface="+mn-ea"/>
                <a:cs typeface="+mn-cs"/>
              </a:rPr>
              <a:t> option on your Dashboard. This report lists all cases for each uncertified professional guardian, or organization employing uncertified agency personnel, where they maintain an active guardianship appointment. There are two important factors to consider when viewing this report:</a:t>
            </a:r>
          </a:p>
          <a:p>
            <a:r>
              <a:rPr lang="en-US" sz="1200" b="0" i="0" kern="1200" dirty="0">
                <a:solidFill>
                  <a:schemeClr val="tx1"/>
                </a:solidFill>
                <a:effectLst/>
                <a:latin typeface="+mn-lt"/>
                <a:ea typeface="+mn-ea"/>
                <a:cs typeface="+mn-cs"/>
              </a:rPr>
              <a:t>In the context of this report, “uncertified” means the absence of a current certification for a guardian based on the information recorded through the </a:t>
            </a:r>
            <a:r>
              <a:rPr lang="en-US" sz="1200" b="0" i="0" kern="1200" dirty="0">
                <a:solidFill>
                  <a:schemeClr val="tx1"/>
                </a:solidFill>
                <a:effectLst/>
                <a:latin typeface="+mn-lt"/>
                <a:ea typeface="+mn-ea"/>
                <a:cs typeface="+mn-cs"/>
                <a:hlinkClick r:id="rId5"/>
              </a:rPr>
              <a:t>My GTS Profile</a:t>
            </a:r>
            <a:r>
              <a:rPr lang="en-US" sz="1200" b="0" i="0" kern="1200" dirty="0">
                <a:solidFill>
                  <a:schemeClr val="tx1"/>
                </a:solidFill>
                <a:effectLst/>
                <a:latin typeface="+mn-lt"/>
                <a:ea typeface="+mn-ea"/>
                <a:cs typeface="+mn-cs"/>
              </a:rPr>
              <a:t> option on their Dashboard.</a:t>
            </a:r>
          </a:p>
          <a:p>
            <a:r>
              <a:rPr lang="en-US" sz="1200" b="0" i="0" kern="1200" dirty="0">
                <a:solidFill>
                  <a:schemeClr val="tx1"/>
                </a:solidFill>
                <a:effectLst/>
                <a:latin typeface="+mn-lt"/>
                <a:ea typeface="+mn-ea"/>
                <a:cs typeface="+mn-cs"/>
              </a:rPr>
              <a:t>Results for organizations, which do not list the names of agency personnel, display cases where the organization is identified as the active guardian and employs at least one uncertified </a:t>
            </a:r>
            <a:r>
              <a:rPr lang="en-US" sz="1200" b="0" i="0" kern="1200" dirty="0">
                <a:solidFill>
                  <a:schemeClr val="tx1"/>
                </a:solidFill>
                <a:effectLst/>
                <a:latin typeface="+mn-lt"/>
                <a:ea typeface="+mn-ea"/>
                <a:cs typeface="+mn-cs"/>
                <a:hlinkClick r:id="rId6"/>
              </a:rPr>
              <a:t>principal or responsible agent</a:t>
            </a:r>
            <a:r>
              <a:rPr lang="en-US" sz="1200" b="0" i="0" kern="1200" dirty="0">
                <a:solidFill>
                  <a:schemeClr val="tx1"/>
                </a:solidFill>
                <a:effectLst/>
                <a:latin typeface="+mn-lt"/>
                <a:ea typeface="+mn-ea"/>
                <a:cs typeface="+mn-cs"/>
              </a:rPr>
              <a:t> with the right to submit reports in the GTS on behalf of that organization.</a:t>
            </a:r>
          </a:p>
          <a:p>
            <a:r>
              <a:rPr lang="en-US" sz="1200" b="0" i="0" kern="1200" dirty="0">
                <a:solidFill>
                  <a:schemeClr val="tx1"/>
                </a:solidFill>
                <a:effectLst/>
                <a:latin typeface="+mn-lt"/>
                <a:ea typeface="+mn-ea"/>
                <a:cs typeface="+mn-cs"/>
              </a:rPr>
              <a:t>This report can be generated for your county or statewide. By default, the report shows all applicable person and organization records, but you can filter the report results for one or the other using the </a:t>
            </a:r>
            <a:r>
              <a:rPr lang="en-US" sz="1200" b="1" i="0" kern="1200" dirty="0">
                <a:solidFill>
                  <a:schemeClr val="tx1"/>
                </a:solidFill>
                <a:effectLst/>
                <a:latin typeface="+mn-lt"/>
                <a:ea typeface="+mn-ea"/>
                <a:cs typeface="+mn-cs"/>
              </a:rPr>
              <a:t>Search By</a:t>
            </a:r>
            <a:r>
              <a:rPr lang="en-US" sz="1200" b="0" i="0" kern="1200" dirty="0">
                <a:solidFill>
                  <a:schemeClr val="tx1"/>
                </a:solidFill>
                <a:effectLst/>
                <a:latin typeface="+mn-lt"/>
                <a:ea typeface="+mn-ea"/>
                <a:cs typeface="+mn-cs"/>
              </a:rPr>
              <a:t> parameter.</a:t>
            </a:r>
          </a:p>
          <a:p>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10</a:t>
            </a:fld>
            <a:endParaRPr lang="en-US"/>
          </a:p>
        </p:txBody>
      </p:sp>
    </p:spTree>
    <p:extLst>
      <p:ext uri="{BB962C8B-B14F-4D97-AF65-F5344CB8AC3E}">
        <p14:creationId xmlns:p14="http://schemas.microsoft.com/office/powerpoint/2010/main" val="1449970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February 2, 2026</a:t>
            </a:r>
          </a:p>
          <a:p>
            <a:r>
              <a:rPr lang="en-US" sz="1200" b="0" i="0" kern="1200" dirty="0">
                <a:solidFill>
                  <a:schemeClr val="tx1"/>
                </a:solidFill>
                <a:effectLst/>
                <a:latin typeface="+mn-lt"/>
                <a:ea typeface="+mn-ea"/>
                <a:cs typeface="+mn-cs"/>
              </a:rPr>
              <a:t>Pennsylvania’s Clean Slate law allows certain criminal cases or offenses to be automatically sealed, or sealed after a petition is filed, once a qualifying period passes with no disqualifying activity. This action designates these cases as “limited access” in court systems. Limited access cases or offenses remain an official part of court records but are not publicly accessible, helping reduce barriers individuals may face related to employment, housing, and education.</a:t>
            </a:r>
          </a:p>
          <a:p>
            <a:r>
              <a:rPr lang="en-US" sz="1200" b="0" i="0" kern="1200" dirty="0">
                <a:solidFill>
                  <a:schemeClr val="tx1"/>
                </a:solidFill>
                <a:effectLst/>
                <a:latin typeface="+mn-lt"/>
                <a:ea typeface="+mn-ea"/>
                <a:cs typeface="+mn-cs"/>
              </a:rPr>
              <a:t>As an informational complement to the </a:t>
            </a:r>
            <a:r>
              <a:rPr lang="en-US" sz="1200" b="0" i="0" kern="1200" dirty="0">
                <a:solidFill>
                  <a:schemeClr val="tx1"/>
                </a:solidFill>
                <a:effectLst/>
                <a:latin typeface="+mn-lt"/>
                <a:ea typeface="+mn-ea"/>
                <a:cs typeface="+mn-cs"/>
                <a:hlinkClick r:id="rId3"/>
              </a:rPr>
              <a:t>participant matching feature</a:t>
            </a:r>
            <a:r>
              <a:rPr lang="en-US" sz="1200" b="0" i="0" kern="1200" dirty="0">
                <a:solidFill>
                  <a:schemeClr val="tx1"/>
                </a:solidFill>
                <a:effectLst/>
                <a:latin typeface="+mn-lt"/>
                <a:ea typeface="+mn-ea"/>
                <a:cs typeface="+mn-cs"/>
              </a:rPr>
              <a:t>, which notifies you when a guardian in your county matches the primary participant on a Court of Common Pleas or Magisterial District Court case anywhere in Pennsylvania, the following updates introduce new indicators and reference information related to limited access for participant-matched cases:</a:t>
            </a:r>
          </a:p>
          <a:p>
            <a:r>
              <a:rPr lang="en-US" sz="1200" b="1" i="0" kern="1200" dirty="0">
                <a:solidFill>
                  <a:schemeClr val="tx1"/>
                </a:solidFill>
                <a:effectLst/>
                <a:latin typeface="+mn-lt"/>
                <a:ea typeface="+mn-ea"/>
                <a:cs typeface="+mn-cs"/>
              </a:rPr>
              <a:t>Notification: </a:t>
            </a:r>
          </a:p>
          <a:p>
            <a:r>
              <a:rPr lang="en-US" sz="1200" b="0" i="0" kern="1200" dirty="0">
                <a:solidFill>
                  <a:schemeClr val="tx1"/>
                </a:solidFill>
                <a:effectLst/>
                <a:latin typeface="+mn-lt"/>
                <a:ea typeface="+mn-ea"/>
                <a:cs typeface="+mn-cs"/>
              </a:rPr>
              <a:t>Access to Limited Access Overview -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new link now displays on the CMS Matches tab to provide a consistent reference for limited access cases. This link redirects you to the Limited Access page (</a:t>
            </a:r>
            <a:r>
              <a:rPr lang="en-US" sz="1200" b="0" i="0" kern="1200" dirty="0">
                <a:solidFill>
                  <a:schemeClr val="tx1"/>
                </a:solidFill>
                <a:effectLst/>
                <a:latin typeface="+mn-lt"/>
                <a:ea typeface="+mn-ea"/>
                <a:cs typeface="+mn-cs"/>
                <a:hlinkClick r:id="rId4"/>
              </a:rPr>
              <a:t>https://ujsportaltest.pacourts.us/Guardianship/LimitedAccess</a:t>
            </a:r>
            <a:r>
              <a:rPr lang="en-US" sz="1200" b="0" i="0" kern="1200" dirty="0">
                <a:solidFill>
                  <a:schemeClr val="tx1"/>
                </a:solidFill>
                <a:effectLst/>
                <a:latin typeface="+mn-lt"/>
                <a:ea typeface="+mn-ea"/>
                <a:cs typeface="+mn-cs"/>
              </a:rPr>
              <a:t>), which provides an overview of the Clean Slate law and limited access designation.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New Limited Access Identifier &amp; Link on Participant Match Notifications -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Participant CMS Match Notification e-mails and system notifications now include a </a:t>
            </a:r>
            <a:r>
              <a:rPr lang="en-US" sz="1200" b="1" i="0" kern="1200" dirty="0">
                <a:solidFill>
                  <a:schemeClr val="tx1"/>
                </a:solidFill>
                <a:effectLst/>
                <a:latin typeface="+mn-lt"/>
                <a:ea typeface="+mn-ea"/>
                <a:cs typeface="+mn-cs"/>
              </a:rPr>
              <a:t>Limited Access Case</a:t>
            </a:r>
            <a:r>
              <a:rPr lang="en-US" sz="1200" b="0" i="0" kern="1200" dirty="0">
                <a:solidFill>
                  <a:schemeClr val="tx1"/>
                </a:solidFill>
                <a:effectLst/>
                <a:latin typeface="+mn-lt"/>
                <a:ea typeface="+mn-ea"/>
                <a:cs typeface="+mn-cs"/>
              </a:rPr>
              <a:t> column. Similar to the CMS Matches tab, this column displays a Yes or No to indicate whether the corresponding case has been identified as limited access. In addition, like #2 above, a link to the Limited Access overview page is now available through these notifications.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Edit Person/Organization screen: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New Limited Access Identifier on CMS Matches tab</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new column,</a:t>
            </a:r>
            <a:r>
              <a:rPr lang="en-US" sz="1200" b="1" i="0" kern="1200" dirty="0">
                <a:solidFill>
                  <a:schemeClr val="tx1"/>
                </a:solidFill>
                <a:effectLst/>
                <a:latin typeface="+mn-lt"/>
                <a:ea typeface="+mn-ea"/>
                <a:cs typeface="+mn-cs"/>
              </a:rPr>
              <a:t> Limited Access</a:t>
            </a:r>
            <a:r>
              <a:rPr lang="en-US" sz="1200" b="0" i="0" kern="1200" dirty="0">
                <a:solidFill>
                  <a:schemeClr val="tx1"/>
                </a:solidFill>
                <a:effectLst/>
                <a:latin typeface="+mn-lt"/>
                <a:ea typeface="+mn-ea"/>
                <a:cs typeface="+mn-cs"/>
              </a:rPr>
              <a:t>, now appears on the CMS Matches tab on the Edit Person/Organization screen. This column displays a checkmark when the corresponding case has been designated as limited access.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--NOT mentioned on slide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Limited Access Identifier on Participants with CMS Matches Report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Each case appearing on the </a:t>
            </a:r>
            <a:r>
              <a:rPr lang="en-US" sz="1200" b="0" i="1" kern="1200" dirty="0">
                <a:solidFill>
                  <a:schemeClr val="tx1"/>
                </a:solidFill>
                <a:effectLst/>
                <a:latin typeface="+mn-lt"/>
                <a:ea typeface="+mn-ea"/>
                <a:cs typeface="+mn-cs"/>
                <a:hlinkClick r:id="rId5"/>
              </a:rPr>
              <a:t>Participants with CMS Matches ad hoc report</a:t>
            </a:r>
            <a:r>
              <a:rPr lang="en-US" sz="1200" b="0" i="0" kern="1200" dirty="0">
                <a:solidFill>
                  <a:schemeClr val="tx1"/>
                </a:solidFill>
                <a:effectLst/>
                <a:latin typeface="+mn-lt"/>
                <a:ea typeface="+mn-ea"/>
                <a:cs typeface="+mn-cs"/>
              </a:rPr>
              <a:t> now indicates whether it has been identified as a limited access case (Yes/No).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E39F351-E69E-4E02-BE10-2DD14F96104B}" type="slidenum">
              <a:rPr lang="en-US" smtClean="0"/>
              <a:t>11</a:t>
            </a:fld>
            <a:endParaRPr lang="en-US"/>
          </a:p>
        </p:txBody>
      </p:sp>
    </p:spTree>
    <p:extLst>
      <p:ext uri="{BB962C8B-B14F-4D97-AF65-F5344CB8AC3E}">
        <p14:creationId xmlns:p14="http://schemas.microsoft.com/office/powerpoint/2010/main" val="2581880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6453383-498D-40BD-9746-4BB4AD7BFA1A}"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1138538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53383-498D-40BD-9746-4BB4AD7BFA1A}"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2410446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53383-498D-40BD-9746-4BB4AD7BFA1A}"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4025398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FF9C521-53A4-4E03-98C4-6F87F62EE06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1230008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atin typeface="Arial"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aseline="0">
                <a:latin typeface="Arial" charset="0"/>
              </a:defRPr>
            </a:lvl1pPr>
            <a:lvl2pPr>
              <a:defRPr baseline="0">
                <a:latin typeface="Arial" charset="0"/>
              </a:defRPr>
            </a:lvl2pPr>
            <a:lvl3pPr>
              <a:defRPr baseline="0">
                <a:latin typeface="Arial" charset="0"/>
              </a:defRPr>
            </a:lvl3pPr>
            <a:lvl4pPr>
              <a:defRPr baseline="0">
                <a:latin typeface="Arial" charset="0"/>
              </a:defRPr>
            </a:lvl4pPr>
            <a:lvl5pPr>
              <a:defRPr baseline="0">
                <a:latin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FF9C521-53A4-4E03-98C4-6F87F62EE06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2490060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F9C521-53A4-4E03-98C4-6F87F62EE06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1833423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F9C521-53A4-4E03-98C4-6F87F62EE06D}"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3787932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F9C521-53A4-4E03-98C4-6F87F62EE06D}"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2307101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F9C521-53A4-4E03-98C4-6F87F62EE06D}"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2413020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9C521-53A4-4E03-98C4-6F87F62EE06D}"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1268846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F9C521-53A4-4E03-98C4-6F87F62EE06D}"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4189364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53383-498D-40BD-9746-4BB4AD7BFA1A}"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38495428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FF9C521-53A4-4E03-98C4-6F87F62EE06D}"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1656774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F9C521-53A4-4E03-98C4-6F87F62EE06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3309395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FF9C521-53A4-4E03-98C4-6F87F62EE06D}"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DA7EC-2939-4549-9846-7E335FBA1174}" type="slidenum">
              <a:rPr lang="en-US" smtClean="0"/>
              <a:t>‹#›</a:t>
            </a:fld>
            <a:endParaRPr lang="en-US"/>
          </a:p>
        </p:txBody>
      </p:sp>
    </p:spTree>
    <p:extLst>
      <p:ext uri="{BB962C8B-B14F-4D97-AF65-F5344CB8AC3E}">
        <p14:creationId xmlns:p14="http://schemas.microsoft.com/office/powerpoint/2010/main" val="4267973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453383-498D-40BD-9746-4BB4AD7BFA1A}"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1635184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453383-498D-40BD-9746-4BB4AD7BFA1A}"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1257110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453383-498D-40BD-9746-4BB4AD7BFA1A}"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3357607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453383-498D-40BD-9746-4BB4AD7BFA1A}"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192315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53383-498D-40BD-9746-4BB4AD7BFA1A}"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2423478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453383-498D-40BD-9746-4BB4AD7BFA1A}"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1482903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453383-498D-40BD-9746-4BB4AD7BFA1A}"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68A45F-A72D-4965-AF95-E06D434F17A6}" type="slidenum">
              <a:rPr lang="en-US" smtClean="0"/>
              <a:t>‹#›</a:t>
            </a:fld>
            <a:endParaRPr lang="en-US"/>
          </a:p>
        </p:txBody>
      </p:sp>
    </p:spTree>
    <p:extLst>
      <p:ext uri="{BB962C8B-B14F-4D97-AF65-F5344CB8AC3E}">
        <p14:creationId xmlns:p14="http://schemas.microsoft.com/office/powerpoint/2010/main" val="178758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53383-498D-40BD-9746-4BB4AD7BFA1A}" type="datetimeFigureOut">
              <a:rPr lang="en-US" smtClean="0"/>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8A45F-A72D-4965-AF95-E06D434F17A6}" type="slidenum">
              <a:rPr lang="en-US" smtClean="0"/>
              <a:t>‹#›</a:t>
            </a:fld>
            <a:endParaRPr lang="en-US"/>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21589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F9C521-53A4-4E03-98C4-6F87F62EE06D}" type="datetimeFigureOut">
              <a:rPr lang="en-US" smtClean="0"/>
              <a:t>7/9/2026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DA7EC-2939-4549-9846-7E335FBA1174}" type="slidenum">
              <a:rPr lang="en-US" smtClean="0"/>
              <a:t>‹#›</a:t>
            </a:fld>
            <a:endParaRPr lang="en-US"/>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215159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hyperlink" Target="mailto:gtsaopc@pacourts.us" TargetMode="External"/><Relationship Id="rId4" Type="http://schemas.openxmlformats.org/officeDocument/2006/relationships/hyperlink" Target="mailto:Denise.Aylward@pacourts.us"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609600"/>
            <a:ext cx="6553200" cy="2914650"/>
          </a:xfrm>
        </p:spPr>
        <p:txBody>
          <a:bodyPr anchor="t"/>
          <a:lstStyle/>
          <a:p>
            <a:pPr algn="l"/>
            <a:r>
              <a:rPr lang="en-US" b="1" dirty="0">
                <a:solidFill>
                  <a:schemeClr val="bg1"/>
                </a:solidFill>
                <a:latin typeface="Arial" charset="0"/>
                <a:ea typeface="Arial" charset="0"/>
                <a:cs typeface="Arial" charset="0"/>
              </a:rPr>
              <a:t>Guardian Tracking System Update</a:t>
            </a:r>
          </a:p>
        </p:txBody>
      </p:sp>
      <p:sp>
        <p:nvSpPr>
          <p:cNvPr id="3" name="Subtitle 2"/>
          <p:cNvSpPr>
            <a:spLocks noGrp="1"/>
          </p:cNvSpPr>
          <p:nvPr>
            <p:ph type="subTitle" idx="1"/>
          </p:nvPr>
        </p:nvSpPr>
        <p:spPr>
          <a:xfrm>
            <a:off x="545592" y="3276600"/>
            <a:ext cx="7924800" cy="2590800"/>
          </a:xfrm>
        </p:spPr>
        <p:txBody>
          <a:bodyPr>
            <a:normAutofit/>
          </a:bodyPr>
          <a:lstStyle/>
          <a:p>
            <a:pPr algn="l"/>
            <a:r>
              <a:rPr lang="en-US" b="1" dirty="0">
                <a:solidFill>
                  <a:schemeClr val="tx1"/>
                </a:solidFill>
                <a:latin typeface="Arial" panose="020B0604020202020204" pitchFamily="34" charset="0"/>
                <a:cs typeface="Arial" panose="020B0604020202020204" pitchFamily="34" charset="0"/>
              </a:rPr>
              <a:t>Register of Wills/Clerk of Orphans’ Court Association</a:t>
            </a:r>
          </a:p>
          <a:p>
            <a:pPr algn="l"/>
            <a:endParaRPr lang="en-US" dirty="0">
              <a:solidFill>
                <a:schemeClr val="tx1"/>
              </a:solidFill>
              <a:latin typeface="Arial" panose="020B0604020202020204" pitchFamily="34" charset="0"/>
              <a:cs typeface="Arial" panose="020B0604020202020204" pitchFamily="34" charset="0"/>
            </a:endParaRPr>
          </a:p>
          <a:p>
            <a:pPr algn="l"/>
            <a:r>
              <a:rPr lang="en-US" sz="2400" dirty="0">
                <a:solidFill>
                  <a:schemeClr val="tx1"/>
                </a:solidFill>
                <a:latin typeface="Arial" panose="020B0604020202020204" pitchFamily="34" charset="0"/>
                <a:cs typeface="Arial" panose="020B0604020202020204" pitchFamily="34" charset="0"/>
              </a:rPr>
              <a:t>Summer Conference </a:t>
            </a:r>
          </a:p>
          <a:p>
            <a:pPr algn="l"/>
            <a:r>
              <a:rPr lang="en-US" sz="2400" dirty="0">
                <a:solidFill>
                  <a:schemeClr val="tx1"/>
                </a:solidFill>
                <a:latin typeface="Arial" panose="020B0604020202020204" pitchFamily="34" charset="0"/>
                <a:cs typeface="Arial" panose="020B0604020202020204" pitchFamily="34" charset="0"/>
              </a:rPr>
              <a:t>July 15, 2026</a:t>
            </a:r>
          </a:p>
        </p:txBody>
      </p:sp>
    </p:spTree>
    <p:extLst>
      <p:ext uri="{BB962C8B-B14F-4D97-AF65-F5344CB8AC3E}">
        <p14:creationId xmlns:p14="http://schemas.microsoft.com/office/powerpoint/2010/main" val="3683397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6A4B3-7BEE-4E8C-205A-99515D9BFE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95FC70-843D-16E2-312B-CFA7D2C5256D}"/>
              </a:ext>
            </a:extLst>
          </p:cNvPr>
          <p:cNvSpPr>
            <a:spLocks noGrp="1"/>
          </p:cNvSpPr>
          <p:nvPr>
            <p:ph type="title"/>
          </p:nvPr>
        </p:nvSpPr>
        <p:spPr>
          <a:xfrm>
            <a:off x="318714" y="609600"/>
            <a:ext cx="8229600" cy="1173162"/>
          </a:xfrm>
        </p:spPr>
        <p:txBody>
          <a:bodyPr>
            <a:normAutofit/>
          </a:bodyPr>
          <a:lstStyle/>
          <a:p>
            <a:pPr algn="l"/>
            <a:r>
              <a:rPr lang="en-US" sz="2800" b="1" dirty="0">
                <a:cs typeface="Arial" charset="0"/>
              </a:rPr>
              <a:t>Uncertified Professional Guardians Report </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5BC4121C-91D3-1EAA-0EFC-EA103A413A2A}"/>
              </a:ext>
            </a:extLst>
          </p:cNvPr>
          <p:cNvSpPr>
            <a:spLocks noGrp="1"/>
          </p:cNvSpPr>
          <p:nvPr>
            <p:ph idx="1"/>
          </p:nvPr>
        </p:nvSpPr>
        <p:spPr>
          <a:xfrm>
            <a:off x="380999" y="1600200"/>
            <a:ext cx="8229600" cy="4724400"/>
          </a:xfrm>
        </p:spPr>
        <p:txBody>
          <a:bodyPr>
            <a:noAutofit/>
          </a:bodyPr>
          <a:lstStyle/>
          <a:p>
            <a:pPr marL="0" indent="0">
              <a:spcBef>
                <a:spcPts val="0"/>
              </a:spcBef>
              <a:buNone/>
            </a:pPr>
            <a:r>
              <a:rPr lang="en-US" sz="2000" dirty="0"/>
              <a:t>This report lists all cases for each uncertified professional guardian, or organization employing uncertified agency personnel, where they maintain an active guardianship appointment</a:t>
            </a:r>
          </a:p>
          <a:p>
            <a:pPr marL="0" indent="0">
              <a:spcBef>
                <a:spcPts val="0"/>
              </a:spcBef>
              <a:buNone/>
            </a:pPr>
            <a:endParaRPr lang="en-US" sz="2000" dirty="0">
              <a:latin typeface="Arial" charset="0"/>
              <a:ea typeface="Arial" charset="0"/>
              <a:cs typeface="Arial" charset="0"/>
            </a:endParaRPr>
          </a:p>
          <a:p>
            <a:pPr marL="0" indent="0">
              <a:spcBef>
                <a:spcPts val="0"/>
              </a:spcBef>
              <a:buNone/>
            </a:pPr>
            <a:endParaRPr lang="en-US" sz="2800" dirty="0">
              <a:latin typeface="Arial" charset="0"/>
              <a:ea typeface="Arial" charset="0"/>
              <a:cs typeface="Arial" charset="0"/>
            </a:endParaRPr>
          </a:p>
          <a:p>
            <a:pPr>
              <a:spcBef>
                <a:spcPts val="0"/>
              </a:spcBef>
            </a:pPr>
            <a:endParaRPr lang="en-US" sz="2800" dirty="0">
              <a:latin typeface="Arial" charset="0"/>
              <a:ea typeface="Arial" charset="0"/>
              <a:cs typeface="Arial" charset="0"/>
            </a:endParaRPr>
          </a:p>
        </p:txBody>
      </p:sp>
      <p:pic>
        <p:nvPicPr>
          <p:cNvPr id="7" name="Picture 6">
            <a:extLst>
              <a:ext uri="{FF2B5EF4-FFF2-40B4-BE49-F238E27FC236}">
                <a16:creationId xmlns:a16="http://schemas.microsoft.com/office/drawing/2014/main" id="{07112EF3-0EB3-533F-2DC5-EFE7839DA6DB}"/>
              </a:ext>
            </a:extLst>
          </p:cNvPr>
          <p:cNvPicPr>
            <a:picLocks noChangeAspect="1"/>
          </p:cNvPicPr>
          <p:nvPr/>
        </p:nvPicPr>
        <p:blipFill>
          <a:blip r:embed="rId3"/>
          <a:stretch>
            <a:fillRect/>
          </a:stretch>
        </p:blipFill>
        <p:spPr>
          <a:xfrm>
            <a:off x="876300" y="2895600"/>
            <a:ext cx="7391400" cy="3261050"/>
          </a:xfrm>
          <a:prstGeom prst="rect">
            <a:avLst/>
          </a:prstGeom>
          <a:ln>
            <a:solidFill>
              <a:schemeClr val="accent1"/>
            </a:solidFill>
          </a:ln>
        </p:spPr>
      </p:pic>
    </p:spTree>
    <p:extLst>
      <p:ext uri="{BB962C8B-B14F-4D97-AF65-F5344CB8AC3E}">
        <p14:creationId xmlns:p14="http://schemas.microsoft.com/office/powerpoint/2010/main" val="1074078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6C072-ADE9-0BE1-7365-ECC05AF4F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A2B6D2-DA13-C6BD-23DA-4A63EE5D388E}"/>
              </a:ext>
            </a:extLst>
          </p:cNvPr>
          <p:cNvSpPr>
            <a:spLocks noGrp="1"/>
          </p:cNvSpPr>
          <p:nvPr>
            <p:ph type="title"/>
          </p:nvPr>
        </p:nvSpPr>
        <p:spPr>
          <a:xfrm>
            <a:off x="457200" y="533400"/>
            <a:ext cx="8229600" cy="1173162"/>
          </a:xfrm>
        </p:spPr>
        <p:txBody>
          <a:bodyPr>
            <a:normAutofit/>
          </a:bodyPr>
          <a:lstStyle/>
          <a:p>
            <a:pPr algn="l"/>
            <a:r>
              <a:rPr lang="en-US" sz="2800" b="1" dirty="0">
                <a:ea typeface="Arial" charset="0"/>
                <a:cs typeface="Arial" charset="0"/>
              </a:rPr>
              <a:t>CMS to GTS: Limited Access</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A69BDA43-D704-C8D2-C01A-D2A8AA0696F5}"/>
              </a:ext>
            </a:extLst>
          </p:cNvPr>
          <p:cNvSpPr>
            <a:spLocks noGrp="1"/>
          </p:cNvSpPr>
          <p:nvPr>
            <p:ph idx="1"/>
          </p:nvPr>
        </p:nvSpPr>
        <p:spPr>
          <a:xfrm>
            <a:off x="435254" y="1563365"/>
            <a:ext cx="8229600" cy="4724400"/>
          </a:xfrm>
        </p:spPr>
        <p:txBody>
          <a:bodyPr>
            <a:noAutofit/>
          </a:bodyPr>
          <a:lstStyle/>
          <a:p>
            <a:pPr>
              <a:spcBef>
                <a:spcPts val="0"/>
              </a:spcBef>
            </a:pPr>
            <a:r>
              <a:rPr lang="en-US" sz="2000" dirty="0">
                <a:ea typeface="Arial" charset="0"/>
                <a:cs typeface="Arial" charset="0"/>
              </a:rPr>
              <a:t>Participant CMS Match Notification e-mails and system notifications now include a Limited Access Case column and </a:t>
            </a:r>
            <a:r>
              <a:rPr lang="en-US" sz="2000" dirty="0"/>
              <a:t>a link to the Limited Access overview page. </a:t>
            </a:r>
          </a:p>
          <a:p>
            <a:pPr>
              <a:spcBef>
                <a:spcPts val="0"/>
              </a:spcBef>
            </a:pPr>
            <a:r>
              <a:rPr lang="en-US" sz="2000" dirty="0">
                <a:latin typeface="Arial" charset="0"/>
                <a:ea typeface="Arial" charset="0"/>
                <a:cs typeface="Arial" charset="0"/>
              </a:rPr>
              <a:t>Limited Access now appears on the CMS Matches tab</a:t>
            </a:r>
            <a:endParaRPr lang="en-US" sz="2000" dirty="0">
              <a:ea typeface="Arial" charset="0"/>
              <a:cs typeface="Arial" charset="0"/>
            </a:endParaRPr>
          </a:p>
        </p:txBody>
      </p:sp>
      <p:pic>
        <p:nvPicPr>
          <p:cNvPr id="11" name="Picture 10">
            <a:extLst>
              <a:ext uri="{FF2B5EF4-FFF2-40B4-BE49-F238E27FC236}">
                <a16:creationId xmlns:a16="http://schemas.microsoft.com/office/drawing/2014/main" id="{5D6270DC-A370-E660-7553-7F8ED9F565CC}"/>
              </a:ext>
            </a:extLst>
          </p:cNvPr>
          <p:cNvPicPr>
            <a:picLocks noChangeAspect="1"/>
          </p:cNvPicPr>
          <p:nvPr/>
        </p:nvPicPr>
        <p:blipFill>
          <a:blip r:embed="rId3"/>
          <a:stretch>
            <a:fillRect/>
          </a:stretch>
        </p:blipFill>
        <p:spPr>
          <a:xfrm>
            <a:off x="45946" y="2997928"/>
            <a:ext cx="4449853" cy="1900743"/>
          </a:xfrm>
          <a:prstGeom prst="rect">
            <a:avLst/>
          </a:prstGeom>
          <a:ln>
            <a:solidFill>
              <a:schemeClr val="accent1"/>
            </a:solidFill>
          </a:ln>
        </p:spPr>
      </p:pic>
      <p:pic>
        <p:nvPicPr>
          <p:cNvPr id="1026" name="Picture 2">
            <a:extLst>
              <a:ext uri="{FF2B5EF4-FFF2-40B4-BE49-F238E27FC236}">
                <a16:creationId xmlns:a16="http://schemas.microsoft.com/office/drawing/2014/main" id="{CAB06AD7-4FF8-2EDD-4C46-A2D4A24892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8600" y="4419600"/>
            <a:ext cx="4915813" cy="21336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388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9CDD2-EB48-0D6B-3AEF-91FF32BED2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C17C0-A0B3-63B7-644B-FA0A5E067F72}"/>
              </a:ext>
            </a:extLst>
          </p:cNvPr>
          <p:cNvSpPr>
            <a:spLocks noGrp="1"/>
          </p:cNvSpPr>
          <p:nvPr>
            <p:ph type="title"/>
          </p:nvPr>
        </p:nvSpPr>
        <p:spPr>
          <a:xfrm>
            <a:off x="457200" y="616130"/>
            <a:ext cx="8229600" cy="1173162"/>
          </a:xfrm>
        </p:spPr>
        <p:txBody>
          <a:bodyPr>
            <a:normAutofit/>
          </a:bodyPr>
          <a:lstStyle/>
          <a:p>
            <a:pPr algn="l"/>
            <a:r>
              <a:rPr lang="en-US" sz="2800" b="1" dirty="0">
                <a:ea typeface="Arial" charset="0"/>
                <a:cs typeface="Arial" charset="0"/>
              </a:rPr>
              <a:t>CMS to GTS: </a:t>
            </a:r>
            <a:br>
              <a:rPr lang="en-US" sz="2800" b="1" dirty="0">
                <a:ea typeface="Arial" charset="0"/>
                <a:cs typeface="Arial" charset="0"/>
              </a:rPr>
            </a:br>
            <a:r>
              <a:rPr lang="en-US" sz="2800" b="1" dirty="0">
                <a:ea typeface="Arial" charset="0"/>
                <a:cs typeface="Arial" charset="0"/>
              </a:rPr>
              <a:t>Participants with CMS Matches Report</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F47340A7-AB2E-7800-A2C5-C9CE398475C0}"/>
              </a:ext>
            </a:extLst>
          </p:cNvPr>
          <p:cNvSpPr>
            <a:spLocks noGrp="1"/>
          </p:cNvSpPr>
          <p:nvPr>
            <p:ph idx="1"/>
          </p:nvPr>
        </p:nvSpPr>
        <p:spPr>
          <a:xfrm>
            <a:off x="457200" y="1789292"/>
            <a:ext cx="8229600" cy="4724400"/>
          </a:xfrm>
        </p:spPr>
        <p:txBody>
          <a:bodyPr>
            <a:noAutofit/>
          </a:bodyPr>
          <a:lstStyle/>
          <a:p>
            <a:pPr marL="0" indent="0">
              <a:spcBef>
                <a:spcPts val="0"/>
              </a:spcBef>
              <a:buNone/>
            </a:pPr>
            <a:r>
              <a:rPr lang="en-US" sz="2000" dirty="0">
                <a:ea typeface="Arial" charset="0"/>
                <a:cs typeface="Arial" charset="0"/>
              </a:rPr>
              <a:t>This new report lists active and proposed guardians, working independently or for an agency, that have been matched to a participant on a new Common Pleas or Magisterial District Court case or an existing case with an updated case disposition in the county. </a:t>
            </a:r>
          </a:p>
          <a:p>
            <a:pPr marL="0" indent="0">
              <a:spcBef>
                <a:spcPts val="0"/>
              </a:spcBef>
              <a:buNone/>
            </a:pPr>
            <a:endParaRPr lang="en-US" sz="2800" dirty="0">
              <a:solidFill>
                <a:srgbClr val="FF0000"/>
              </a:solidFill>
              <a:latin typeface="Arial" charset="0"/>
              <a:ea typeface="Arial" charset="0"/>
              <a:cs typeface="Arial" charset="0"/>
            </a:endParaRPr>
          </a:p>
        </p:txBody>
      </p:sp>
      <p:pic>
        <p:nvPicPr>
          <p:cNvPr id="6" name="Picture 5">
            <a:extLst>
              <a:ext uri="{FF2B5EF4-FFF2-40B4-BE49-F238E27FC236}">
                <a16:creationId xmlns:a16="http://schemas.microsoft.com/office/drawing/2014/main" id="{A6F6A8D1-C8E3-AEB7-D893-6A80F4D71F67}"/>
              </a:ext>
            </a:extLst>
          </p:cNvPr>
          <p:cNvPicPr>
            <a:picLocks noChangeAspect="1"/>
          </p:cNvPicPr>
          <p:nvPr/>
        </p:nvPicPr>
        <p:blipFill>
          <a:blip r:embed="rId3"/>
          <a:stretch>
            <a:fillRect/>
          </a:stretch>
        </p:blipFill>
        <p:spPr>
          <a:xfrm>
            <a:off x="2128393" y="3124200"/>
            <a:ext cx="4734814" cy="3581400"/>
          </a:xfrm>
          <a:prstGeom prst="rect">
            <a:avLst/>
          </a:prstGeom>
          <a:ln>
            <a:solidFill>
              <a:schemeClr val="accent1"/>
            </a:solidFill>
          </a:ln>
        </p:spPr>
      </p:pic>
    </p:spTree>
    <p:extLst>
      <p:ext uri="{BB962C8B-B14F-4D97-AF65-F5344CB8AC3E}">
        <p14:creationId xmlns:p14="http://schemas.microsoft.com/office/powerpoint/2010/main" val="718570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normAutofit/>
          </a:bodyPr>
          <a:lstStyle/>
          <a:p>
            <a:pPr algn="l"/>
            <a:r>
              <a:rPr lang="en-US" sz="3200" b="1" u="sng" dirty="0">
                <a:latin typeface="Arial" panose="020B0604020202020204" pitchFamily="34" charset="0"/>
                <a:ea typeface="Malgun Gothic" panose="020B0503020000020004" pitchFamily="34" charset="-127"/>
                <a:cs typeface="Arial" panose="020B0604020202020204" pitchFamily="34" charset="0"/>
              </a:rPr>
              <a:t>Upcoming Training</a:t>
            </a:r>
          </a:p>
        </p:txBody>
      </p:sp>
      <p:sp>
        <p:nvSpPr>
          <p:cNvPr id="3" name="Content Placeholder 2"/>
          <p:cNvSpPr>
            <a:spLocks noGrp="1"/>
          </p:cNvSpPr>
          <p:nvPr>
            <p:ph idx="1"/>
          </p:nvPr>
        </p:nvSpPr>
        <p:spPr>
          <a:xfrm>
            <a:off x="457200" y="1645920"/>
            <a:ext cx="8229600" cy="5075555"/>
          </a:xfrm>
        </p:spPr>
        <p:txBody>
          <a:bodyPr>
            <a:noAutofit/>
          </a:bodyPr>
          <a:lstStyle/>
          <a:p>
            <a:pPr>
              <a:spcAft>
                <a:spcPts val="600"/>
              </a:spcAft>
            </a:pPr>
            <a:r>
              <a:rPr lang="en-US" sz="2400" dirty="0">
                <a:latin typeface="Arial" panose="020B0604020202020204" pitchFamily="34" charset="0"/>
                <a:ea typeface="Malgun Gothic" panose="020B0503020000020004" pitchFamily="34" charset="-127"/>
                <a:cs typeface="Arial" panose="020B0604020202020204" pitchFamily="34" charset="0"/>
              </a:rPr>
              <a:t>Monthly Online Workshops for Guardians</a:t>
            </a:r>
          </a:p>
          <a:p>
            <a:pPr lvl="1">
              <a:spcAft>
                <a:spcPts val="600"/>
              </a:spcAft>
              <a:buFont typeface="Courier New" panose="02070309020205020404" pitchFamily="49" charset="0"/>
              <a:buChar char="o"/>
            </a:pPr>
            <a:r>
              <a:rPr lang="en-US" sz="2400" dirty="0">
                <a:latin typeface="Arial" panose="020B0604020202020204" pitchFamily="34" charset="0"/>
                <a:ea typeface="Malgun Gothic" panose="020B0503020000020004" pitchFamily="34" charset="-127"/>
                <a:cs typeface="Arial" panose="020B0604020202020204" pitchFamily="34" charset="0"/>
              </a:rPr>
              <a:t>  July 23</a:t>
            </a:r>
          </a:p>
          <a:p>
            <a:pPr lvl="1">
              <a:spcAft>
                <a:spcPts val="1200"/>
              </a:spcAft>
              <a:buFont typeface="Courier New" panose="02070309020205020404" pitchFamily="49" charset="0"/>
              <a:buChar char="o"/>
            </a:pPr>
            <a:r>
              <a:rPr lang="en-US" sz="2400" dirty="0">
                <a:latin typeface="Arial" panose="020B0604020202020204" pitchFamily="34" charset="0"/>
                <a:ea typeface="Malgun Gothic" panose="020B0503020000020004" pitchFamily="34" charset="-127"/>
                <a:cs typeface="Arial" panose="020B0604020202020204" pitchFamily="34" charset="0"/>
              </a:rPr>
              <a:t>  August 5  &amp; August 18</a:t>
            </a:r>
          </a:p>
          <a:p>
            <a:pPr lvl="1">
              <a:spcAft>
                <a:spcPts val="1200"/>
              </a:spcAft>
              <a:buFont typeface="Courier New" panose="02070309020205020404" pitchFamily="49" charset="0"/>
              <a:buChar char="o"/>
            </a:pPr>
            <a:r>
              <a:rPr lang="en-US" sz="2400" dirty="0">
                <a:latin typeface="Arial" panose="020B0604020202020204" pitchFamily="34" charset="0"/>
                <a:ea typeface="Malgun Gothic" panose="020B0503020000020004" pitchFamily="34" charset="-127"/>
                <a:cs typeface="Arial" panose="020B0604020202020204" pitchFamily="34" charset="0"/>
              </a:rPr>
              <a:t>  September 11 &amp;  September 21</a:t>
            </a:r>
          </a:p>
          <a:p>
            <a:r>
              <a:rPr lang="en-US" sz="2400" dirty="0">
                <a:latin typeface="Arial" panose="020B0604020202020204" pitchFamily="34" charset="0"/>
                <a:ea typeface="Malgun Gothic" panose="020B0503020000020004" pitchFamily="34" charset="-127"/>
                <a:cs typeface="Arial" panose="020B0604020202020204" pitchFamily="34" charset="0"/>
              </a:rPr>
              <a:t>Court Staff – New User Video Tutorials</a:t>
            </a:r>
          </a:p>
          <a:p>
            <a:pPr lvl="1">
              <a:spcBef>
                <a:spcPts val="600"/>
              </a:spcBef>
              <a:spcAft>
                <a:spcPts val="1200"/>
              </a:spcAft>
              <a:buFont typeface="Courier New" panose="02070309020205020404" pitchFamily="49" charset="0"/>
              <a:buChar char="o"/>
            </a:pPr>
            <a:r>
              <a:rPr lang="en-US" sz="2400" dirty="0">
                <a:latin typeface="Arial" panose="020B0604020202020204" pitchFamily="34" charset="0"/>
                <a:ea typeface="Malgun Gothic" panose="020B0503020000020004" pitchFamily="34" charset="-127"/>
                <a:cs typeface="Arial" panose="020B0604020202020204" pitchFamily="34" charset="0"/>
              </a:rPr>
              <a:t> 13 online tutorial videos </a:t>
            </a:r>
          </a:p>
          <a:p>
            <a:pPr lvl="1">
              <a:spcBef>
                <a:spcPts val="0"/>
              </a:spcBef>
              <a:spcAft>
                <a:spcPts val="600"/>
              </a:spcAft>
              <a:buFont typeface="Courier New" panose="02070309020205020404" pitchFamily="49" charset="0"/>
              <a:buChar char="o"/>
            </a:pPr>
            <a:r>
              <a:rPr lang="en-US" sz="2400" dirty="0">
                <a:latin typeface="Arial" panose="020B0604020202020204" pitchFamily="34" charset="0"/>
                <a:ea typeface="Malgun Gothic" panose="020B0503020000020004" pitchFamily="34" charset="-127"/>
                <a:cs typeface="Arial" panose="020B0604020202020204" pitchFamily="34" charset="0"/>
              </a:rPr>
              <a:t>  Accessible from the </a:t>
            </a:r>
            <a:r>
              <a:rPr lang="en-US" sz="2400" i="1" dirty="0">
                <a:latin typeface="Arial" panose="020B0604020202020204" pitchFamily="34" charset="0"/>
                <a:ea typeface="Malgun Gothic" panose="020B0503020000020004" pitchFamily="34" charset="-127"/>
                <a:cs typeface="Arial" panose="020B0604020202020204" pitchFamily="34" charset="0"/>
              </a:rPr>
              <a:t>Help</a:t>
            </a:r>
            <a:r>
              <a:rPr lang="en-US" sz="2400" dirty="0">
                <a:latin typeface="Arial" panose="020B0604020202020204" pitchFamily="34" charset="0"/>
                <a:ea typeface="Malgun Gothic" panose="020B0503020000020004" pitchFamily="34" charset="-127"/>
                <a:cs typeface="Arial" panose="020B0604020202020204" pitchFamily="34" charset="0"/>
              </a:rPr>
              <a:t> link</a:t>
            </a:r>
          </a:p>
          <a:p>
            <a:pPr>
              <a:spcBef>
                <a:spcPts val="1200"/>
              </a:spcBef>
              <a:spcAft>
                <a:spcPts val="1200"/>
              </a:spcAft>
            </a:pPr>
            <a:r>
              <a:rPr lang="en-US" sz="2400" dirty="0">
                <a:latin typeface="Arial" panose="020B0604020202020204" pitchFamily="34" charset="0"/>
                <a:ea typeface="Malgun Gothic" panose="020B0503020000020004" pitchFamily="34" charset="-127"/>
                <a:cs typeface="Arial" panose="020B0604020202020204" pitchFamily="34" charset="0"/>
              </a:rPr>
              <a:t>Training updates posted to GTS News</a:t>
            </a:r>
          </a:p>
        </p:txBody>
      </p:sp>
      <p:sp>
        <p:nvSpPr>
          <p:cNvPr id="4" name="Slide Number Placeholder 3"/>
          <p:cNvSpPr>
            <a:spLocks noGrp="1"/>
          </p:cNvSpPr>
          <p:nvPr>
            <p:ph type="sldNum" sz="quarter" idx="12"/>
          </p:nvPr>
        </p:nvSpPr>
        <p:spPr/>
        <p:txBody>
          <a:bodyPr/>
          <a:lstStyle/>
          <a:p>
            <a:fld id="{644DA7EC-2939-4549-9846-7E335FBA1174}" type="slidenum">
              <a:rPr lang="en-US" smtClean="0"/>
              <a:t>13</a:t>
            </a:fld>
            <a:endParaRPr lang="en-US"/>
          </a:p>
        </p:txBody>
      </p:sp>
      <p:pic>
        <p:nvPicPr>
          <p:cNvPr id="6" name="Picture 5"/>
          <p:cNvPicPr>
            <a:picLocks noChangeAspect="1"/>
          </p:cNvPicPr>
          <p:nvPr/>
        </p:nvPicPr>
        <p:blipFill>
          <a:blip r:embed="rId4"/>
          <a:stretch>
            <a:fillRect/>
          </a:stretch>
        </p:blipFill>
        <p:spPr>
          <a:xfrm>
            <a:off x="7955280" y="5669280"/>
            <a:ext cx="687847" cy="731520"/>
          </a:xfrm>
          <a:prstGeom prst="rect">
            <a:avLst/>
          </a:prstGeom>
          <a:ln>
            <a:solidFill>
              <a:schemeClr val="accent1"/>
            </a:solidFill>
          </a:ln>
        </p:spPr>
      </p:pic>
    </p:spTree>
    <p:custDataLst>
      <p:tags r:id="rId1"/>
    </p:custDataLst>
    <p:extLst>
      <p:ext uri="{BB962C8B-B14F-4D97-AF65-F5344CB8AC3E}">
        <p14:creationId xmlns:p14="http://schemas.microsoft.com/office/powerpoint/2010/main" val="3691740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876" y="557086"/>
            <a:ext cx="8229600" cy="777399"/>
          </a:xfrm>
        </p:spPr>
        <p:txBody>
          <a:bodyPr>
            <a:normAutofit/>
          </a:bodyPr>
          <a:lstStyle/>
          <a:p>
            <a:pPr algn="l"/>
            <a:r>
              <a:rPr lang="en-US" sz="3200" b="1" u="sng" dirty="0">
                <a:latin typeface="Arial" panose="020B0604020202020204" pitchFamily="34" charset="0"/>
                <a:ea typeface="Malgun Gothic" panose="020B0503020000020004" pitchFamily="34" charset="-127"/>
                <a:cs typeface="Arial" panose="020B0604020202020204" pitchFamily="34" charset="0"/>
              </a:rPr>
              <a:t>Contact Information</a:t>
            </a:r>
          </a:p>
        </p:txBody>
      </p:sp>
      <p:sp>
        <p:nvSpPr>
          <p:cNvPr id="3" name="Content Placeholder 2"/>
          <p:cNvSpPr>
            <a:spLocks noGrp="1"/>
          </p:cNvSpPr>
          <p:nvPr>
            <p:ph idx="1"/>
          </p:nvPr>
        </p:nvSpPr>
        <p:spPr>
          <a:xfrm>
            <a:off x="386095" y="1730197"/>
            <a:ext cx="8229600" cy="4190206"/>
          </a:xfrm>
        </p:spPr>
        <p:txBody>
          <a:bodyPr>
            <a:noAutofit/>
          </a:bodyPr>
          <a:lstStyle/>
          <a:p>
            <a:pPr marL="0" indent="0">
              <a:spcBef>
                <a:spcPts val="600"/>
              </a:spcBef>
              <a:spcAft>
                <a:spcPts val="600"/>
              </a:spcAft>
              <a:buNone/>
            </a:pPr>
            <a:r>
              <a:rPr lang="en-US" sz="2700" dirty="0">
                <a:latin typeface="Arial" panose="020B0604020202020204" pitchFamily="34" charset="0"/>
                <a:ea typeface="Malgun Gothic" panose="020B0503020000020004" pitchFamily="34" charset="-127"/>
                <a:cs typeface="Arial" panose="020B0604020202020204" pitchFamily="34" charset="0"/>
              </a:rPr>
              <a:t>Denise Aylward, Senior IT Analyst Manager</a:t>
            </a:r>
          </a:p>
          <a:p>
            <a:pPr marL="457200" lvl="1" indent="0">
              <a:spcBef>
                <a:spcPts val="600"/>
              </a:spcBef>
              <a:spcAft>
                <a:spcPts val="600"/>
              </a:spcAft>
              <a:buNone/>
            </a:pPr>
            <a:r>
              <a:rPr lang="en-US" sz="2700" dirty="0">
                <a:latin typeface="Arial" panose="020B0604020202020204" pitchFamily="34" charset="0"/>
                <a:ea typeface="Malgun Gothic" panose="020B0503020000020004" pitchFamily="34" charset="-127"/>
                <a:cs typeface="Arial" panose="020B0604020202020204" pitchFamily="34" charset="0"/>
                <a:hlinkClick r:id="rId4">
                  <a:extLst>
                    <a:ext uri="{A12FA001-AC4F-418D-AE19-62706E023703}">
                      <ahyp:hlinkClr xmlns:ahyp="http://schemas.microsoft.com/office/drawing/2018/hyperlinkcolor" val="tx"/>
                    </a:ext>
                  </a:extLst>
                </a:hlinkClick>
              </a:rPr>
              <a:t>Denise.Aylward@pacourts.us</a:t>
            </a:r>
            <a:endParaRPr lang="en-US" sz="2700" dirty="0">
              <a:latin typeface="Arial" panose="020B0604020202020204" pitchFamily="34" charset="0"/>
              <a:ea typeface="Malgun Gothic" panose="020B0503020000020004" pitchFamily="34" charset="-127"/>
              <a:cs typeface="Arial" panose="020B0604020202020204" pitchFamily="34" charset="0"/>
            </a:endParaRPr>
          </a:p>
          <a:p>
            <a:pPr marL="457200" lvl="1" indent="0">
              <a:spcBef>
                <a:spcPts val="600"/>
              </a:spcBef>
              <a:spcAft>
                <a:spcPts val="600"/>
              </a:spcAft>
              <a:buNone/>
            </a:pPr>
            <a:r>
              <a:rPr lang="en-US" sz="2700" dirty="0">
                <a:latin typeface="Arial" panose="020B0604020202020204" pitchFamily="34" charset="0"/>
                <a:ea typeface="Malgun Gothic" panose="020B0503020000020004" pitchFamily="34" charset="-127"/>
                <a:cs typeface="Arial" panose="020B0604020202020204" pitchFamily="34" charset="0"/>
              </a:rPr>
              <a:t>717-795-2000 ext. 3142</a:t>
            </a:r>
          </a:p>
          <a:p>
            <a:pPr marL="0" indent="0">
              <a:spcBef>
                <a:spcPts val="0"/>
              </a:spcBef>
              <a:buNone/>
            </a:pPr>
            <a:endParaRPr lang="en-US" sz="1400" dirty="0">
              <a:latin typeface="Arial" panose="020B0604020202020204" pitchFamily="34" charset="0"/>
              <a:ea typeface="Malgun Gothic" panose="020B0503020000020004" pitchFamily="34" charset="-127"/>
              <a:cs typeface="Arial" panose="020B0604020202020204" pitchFamily="34" charset="0"/>
            </a:endParaRPr>
          </a:p>
          <a:p>
            <a:pPr marL="0" indent="0">
              <a:spcBef>
                <a:spcPts val="600"/>
              </a:spcBef>
              <a:buNone/>
            </a:pPr>
            <a:r>
              <a:rPr lang="en-US" sz="2800" dirty="0">
                <a:latin typeface="Arial" panose="020B0604020202020204" pitchFamily="34" charset="0"/>
                <a:ea typeface="Malgun Gothic" panose="020B0503020000020004" pitchFamily="34" charset="-127"/>
                <a:cs typeface="Arial" panose="020B0604020202020204" pitchFamily="34" charset="0"/>
              </a:rPr>
              <a:t>GTS Help Desk</a:t>
            </a:r>
          </a:p>
          <a:p>
            <a:pPr marL="457200" lvl="1" indent="0">
              <a:spcBef>
                <a:spcPts val="600"/>
              </a:spcBef>
              <a:spcAft>
                <a:spcPts val="600"/>
              </a:spcAft>
              <a:buNone/>
            </a:pPr>
            <a:r>
              <a:rPr lang="en-US" dirty="0">
                <a:latin typeface="Arial" panose="020B0604020202020204" pitchFamily="34" charset="0"/>
                <a:ea typeface="Malgun Gothic" panose="020B0503020000020004" pitchFamily="34" charset="-127"/>
                <a:cs typeface="Arial" panose="020B0604020202020204" pitchFamily="34" charset="0"/>
                <a:hlinkClick r:id="rId5">
                  <a:extLst>
                    <a:ext uri="{A12FA001-AC4F-418D-AE19-62706E023703}">
                      <ahyp:hlinkClr xmlns:ahyp="http://schemas.microsoft.com/office/drawing/2018/hyperlinkcolor" val="tx"/>
                    </a:ext>
                  </a:extLst>
                </a:hlinkClick>
              </a:rPr>
              <a:t>gtsaopc@pacourts.us</a:t>
            </a:r>
            <a:r>
              <a:rPr lang="en-US" dirty="0">
                <a:latin typeface="Arial" panose="020B0604020202020204" pitchFamily="34" charset="0"/>
                <a:ea typeface="Malgun Gothic" panose="020B0503020000020004" pitchFamily="34" charset="-127"/>
                <a:cs typeface="Arial" panose="020B0604020202020204" pitchFamily="34" charset="0"/>
              </a:rPr>
              <a:t> </a:t>
            </a:r>
          </a:p>
          <a:p>
            <a:pPr marL="457200" lvl="1" indent="0">
              <a:spcBef>
                <a:spcPts val="600"/>
              </a:spcBef>
              <a:spcAft>
                <a:spcPts val="600"/>
              </a:spcAft>
              <a:buNone/>
            </a:pPr>
            <a:r>
              <a:rPr lang="en-US" dirty="0">
                <a:latin typeface="Arial" panose="020B0604020202020204" pitchFamily="34" charset="0"/>
                <a:ea typeface="Malgun Gothic" panose="020B0503020000020004" pitchFamily="34" charset="-127"/>
                <a:cs typeface="Arial" panose="020B0604020202020204" pitchFamily="34" charset="0"/>
              </a:rPr>
              <a:t>1-877-277-2672</a:t>
            </a:r>
          </a:p>
          <a:p>
            <a:pPr marL="457200" lvl="1" indent="0">
              <a:spcBef>
                <a:spcPts val="600"/>
              </a:spcBef>
              <a:spcAft>
                <a:spcPts val="600"/>
              </a:spcAft>
              <a:buNone/>
            </a:pPr>
            <a:r>
              <a:rPr lang="en-US" sz="2700" dirty="0">
                <a:solidFill>
                  <a:schemeClr val="accent1">
                    <a:lumMod val="50000"/>
                  </a:schemeClr>
                </a:solidFill>
                <a:latin typeface="Malgun Gothic" panose="020B0503020000020004" pitchFamily="34" charset="-127"/>
                <a:ea typeface="Malgun Gothic" panose="020B0503020000020004" pitchFamily="34" charset="-127"/>
              </a:rPr>
              <a:t>	</a:t>
            </a:r>
          </a:p>
          <a:p>
            <a:pPr lvl="1">
              <a:spcBef>
                <a:spcPts val="600"/>
              </a:spcBef>
              <a:spcAft>
                <a:spcPts val="600"/>
              </a:spcAft>
              <a:buFont typeface="Wingdings" panose="05000000000000000000" pitchFamily="2" charset="2"/>
              <a:buChar char="§"/>
            </a:pPr>
            <a:endParaRPr lang="en-US" sz="2400" dirty="0">
              <a:solidFill>
                <a:schemeClr val="accent1">
                  <a:lumMod val="50000"/>
                </a:schemeClr>
              </a:solidFill>
              <a:latin typeface="Malgun Gothic" panose="020B0503020000020004" pitchFamily="34" charset="-127"/>
              <a:ea typeface="Malgun Gothic" panose="020B0503020000020004" pitchFamily="34" charset="-127"/>
            </a:endParaRPr>
          </a:p>
          <a:p>
            <a:pPr marL="0" indent="0">
              <a:spcBef>
                <a:spcPts val="600"/>
              </a:spcBef>
              <a:spcAft>
                <a:spcPts val="600"/>
              </a:spcAft>
              <a:buNone/>
            </a:pPr>
            <a:endParaRPr lang="en-US" sz="2400" dirty="0">
              <a:solidFill>
                <a:schemeClr val="accent1">
                  <a:lumMod val="50000"/>
                </a:schemeClr>
              </a:solidFill>
              <a:latin typeface="Bell MT" panose="02020503060305020303" pitchFamily="18" charset="0"/>
            </a:endParaRPr>
          </a:p>
          <a:p>
            <a:pPr marL="0" indent="0">
              <a:spcBef>
                <a:spcPts val="600"/>
              </a:spcBef>
              <a:spcAft>
                <a:spcPts val="600"/>
              </a:spcAft>
              <a:buNone/>
            </a:pPr>
            <a:endParaRPr lang="en-US" sz="2400" dirty="0">
              <a:solidFill>
                <a:schemeClr val="accent1">
                  <a:lumMod val="50000"/>
                </a:schemeClr>
              </a:solidFill>
              <a:latin typeface="Bell MT" panose="02020503060305020303" pitchFamily="18" charset="0"/>
            </a:endParaRPr>
          </a:p>
        </p:txBody>
      </p:sp>
      <p:sp>
        <p:nvSpPr>
          <p:cNvPr id="4" name="Slide Number Placeholder 3"/>
          <p:cNvSpPr>
            <a:spLocks noGrp="1"/>
          </p:cNvSpPr>
          <p:nvPr>
            <p:ph type="sldNum" sz="quarter" idx="12"/>
          </p:nvPr>
        </p:nvSpPr>
        <p:spPr/>
        <p:txBody>
          <a:bodyPr/>
          <a:lstStyle/>
          <a:p>
            <a:fld id="{644DA7EC-2939-4549-9846-7E335FBA1174}" type="slidenum">
              <a:rPr lang="en-US" smtClean="0"/>
              <a:t>14</a:t>
            </a:fld>
            <a:endParaRPr lang="en-US"/>
          </a:p>
        </p:txBody>
      </p:sp>
      <p:pic>
        <p:nvPicPr>
          <p:cNvPr id="6" name="Picture 5"/>
          <p:cNvPicPr>
            <a:picLocks noChangeAspect="1"/>
          </p:cNvPicPr>
          <p:nvPr/>
        </p:nvPicPr>
        <p:blipFill>
          <a:blip r:embed="rId6"/>
          <a:stretch>
            <a:fillRect/>
          </a:stretch>
        </p:blipFill>
        <p:spPr>
          <a:xfrm>
            <a:off x="7955280" y="5669280"/>
            <a:ext cx="687847" cy="731520"/>
          </a:xfrm>
          <a:prstGeom prst="rect">
            <a:avLst/>
          </a:prstGeom>
          <a:ln>
            <a:solidFill>
              <a:schemeClr val="accent1"/>
            </a:solidFill>
          </a:ln>
        </p:spPr>
      </p:pic>
    </p:spTree>
    <p:custDataLst>
      <p:tags r:id="rId1"/>
    </p:custDataLst>
    <p:extLst>
      <p:ext uri="{BB962C8B-B14F-4D97-AF65-F5344CB8AC3E}">
        <p14:creationId xmlns:p14="http://schemas.microsoft.com/office/powerpoint/2010/main" val="2603116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0080"/>
            <a:ext cx="8229600" cy="914400"/>
          </a:xfrm>
        </p:spPr>
        <p:txBody>
          <a:bodyPr>
            <a:normAutofit/>
          </a:bodyPr>
          <a:lstStyle/>
          <a:p>
            <a:pPr algn="l"/>
            <a:r>
              <a:rPr lang="en-US" sz="3200" b="1" dirty="0">
                <a:cs typeface="Arial" charset="0"/>
              </a:rPr>
              <a:t>Agenda</a:t>
            </a:r>
          </a:p>
        </p:txBody>
      </p:sp>
      <p:sp>
        <p:nvSpPr>
          <p:cNvPr id="3" name="Content Placeholder 2"/>
          <p:cNvSpPr>
            <a:spLocks noGrp="1"/>
          </p:cNvSpPr>
          <p:nvPr>
            <p:ph idx="1"/>
          </p:nvPr>
        </p:nvSpPr>
        <p:spPr>
          <a:xfrm>
            <a:off x="457200" y="1645920"/>
            <a:ext cx="8229600" cy="4206875"/>
          </a:xfrm>
        </p:spPr>
        <p:txBody>
          <a:bodyPr>
            <a:normAutofit/>
          </a:bodyPr>
          <a:lstStyle/>
          <a:p>
            <a:pPr>
              <a:spcAft>
                <a:spcPts val="2400"/>
              </a:spcAft>
            </a:pPr>
            <a:r>
              <a:rPr lang="en-US" sz="2900" dirty="0">
                <a:latin typeface="Arial" panose="020B0604020202020204" pitchFamily="34" charset="0"/>
                <a:ea typeface="Malgun Gothic" panose="020B0503020000020004" pitchFamily="34" charset="-127"/>
                <a:cs typeface="Arial" panose="020B0604020202020204" pitchFamily="34" charset="0"/>
              </a:rPr>
              <a:t>Statewide Guardianship Data Highlights</a:t>
            </a:r>
          </a:p>
          <a:p>
            <a:pPr>
              <a:spcAft>
                <a:spcPts val="2400"/>
              </a:spcAft>
            </a:pPr>
            <a:r>
              <a:rPr lang="en-US" sz="2900" dirty="0">
                <a:latin typeface="Arial" panose="020B0604020202020204" pitchFamily="34" charset="0"/>
                <a:ea typeface="Malgun Gothic" panose="020B0503020000020004" pitchFamily="34" charset="-127"/>
                <a:cs typeface="Arial" panose="020B0604020202020204" pitchFamily="34" charset="0"/>
              </a:rPr>
              <a:t>Guardianship Tracking System Updates </a:t>
            </a:r>
          </a:p>
          <a:p>
            <a:pPr>
              <a:spcAft>
                <a:spcPts val="2400"/>
              </a:spcAft>
            </a:pPr>
            <a:r>
              <a:rPr lang="en-US" sz="2900" dirty="0">
                <a:latin typeface="Arial" panose="020B0604020202020204" pitchFamily="34" charset="0"/>
                <a:ea typeface="Malgun Gothic" panose="020B0503020000020004" pitchFamily="34" charset="-127"/>
                <a:cs typeface="Arial" panose="020B0604020202020204" pitchFamily="34" charset="0"/>
              </a:rPr>
              <a:t>Upcoming Training </a:t>
            </a:r>
          </a:p>
        </p:txBody>
      </p:sp>
      <p:sp>
        <p:nvSpPr>
          <p:cNvPr id="4" name="Slide Number Placeholder 3"/>
          <p:cNvSpPr>
            <a:spLocks noGrp="1"/>
          </p:cNvSpPr>
          <p:nvPr>
            <p:ph type="sldNum" sz="quarter" idx="12"/>
          </p:nvPr>
        </p:nvSpPr>
        <p:spPr/>
        <p:txBody>
          <a:bodyPr/>
          <a:lstStyle/>
          <a:p>
            <a:fld id="{644DA7EC-2939-4549-9846-7E335FBA1174}" type="slidenum">
              <a:rPr lang="en-US" smtClean="0"/>
              <a:t>2</a:t>
            </a:fld>
            <a:endParaRPr lang="en-US"/>
          </a:p>
        </p:txBody>
      </p:sp>
      <p:pic>
        <p:nvPicPr>
          <p:cNvPr id="7" name="Picture 6"/>
          <p:cNvPicPr>
            <a:picLocks noChangeAspect="1"/>
          </p:cNvPicPr>
          <p:nvPr/>
        </p:nvPicPr>
        <p:blipFill>
          <a:blip r:embed="rId4"/>
          <a:stretch>
            <a:fillRect/>
          </a:stretch>
        </p:blipFill>
        <p:spPr>
          <a:xfrm>
            <a:off x="7955280" y="5669280"/>
            <a:ext cx="687847" cy="731520"/>
          </a:xfrm>
          <a:prstGeom prst="rect">
            <a:avLst/>
          </a:prstGeom>
          <a:ln>
            <a:solidFill>
              <a:schemeClr val="accent1"/>
            </a:solidFill>
          </a:ln>
        </p:spPr>
      </p:pic>
    </p:spTree>
    <p:custDataLst>
      <p:tags r:id="rId1"/>
    </p:custDataLst>
    <p:extLst>
      <p:ext uri="{BB962C8B-B14F-4D97-AF65-F5344CB8AC3E}">
        <p14:creationId xmlns:p14="http://schemas.microsoft.com/office/powerpoint/2010/main" val="339071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chor="ctr">
            <a:normAutofit/>
          </a:bodyPr>
          <a:lstStyle/>
          <a:p>
            <a:pPr>
              <a:spcAft>
                <a:spcPts val="2400"/>
              </a:spcAft>
            </a:pPr>
            <a:r>
              <a:rPr lang="en-US" sz="3200" b="1" u="sng" dirty="0">
                <a:latin typeface="Arial" panose="020B0604020202020204" pitchFamily="34" charset="0"/>
                <a:ea typeface="Malgun Gothic" panose="020B0503020000020004" pitchFamily="34" charset="-127"/>
                <a:cs typeface="Arial" panose="020B0604020202020204" pitchFamily="34" charset="0"/>
              </a:rPr>
              <a:t>Statewide Guardianship Data Highlights</a:t>
            </a:r>
          </a:p>
        </p:txBody>
      </p:sp>
      <p:sp>
        <p:nvSpPr>
          <p:cNvPr id="3" name="Content Placeholder 2"/>
          <p:cNvSpPr>
            <a:spLocks noGrp="1"/>
          </p:cNvSpPr>
          <p:nvPr>
            <p:ph idx="1"/>
          </p:nvPr>
        </p:nvSpPr>
        <p:spPr>
          <a:xfrm>
            <a:off x="457200" y="1905000"/>
            <a:ext cx="8229600" cy="4525963"/>
          </a:xfrm>
        </p:spPr>
        <p:txBody>
          <a:bodyPr>
            <a:normAutofit fontScale="92500" lnSpcReduction="10000"/>
          </a:bodyPr>
          <a:lstStyle/>
          <a:p>
            <a:pPr>
              <a:lnSpc>
                <a:spcPct val="90000"/>
              </a:lnSpc>
              <a:spcBef>
                <a:spcPts val="0"/>
              </a:spcBef>
              <a:spcAft>
                <a:spcPts val="600"/>
              </a:spcAft>
            </a:pPr>
            <a:r>
              <a:rPr lang="en-US" sz="2800" dirty="0"/>
              <a:t>Open Cases: 20,940</a:t>
            </a:r>
          </a:p>
          <a:p>
            <a:pPr lvl="1">
              <a:lnSpc>
                <a:spcPct val="90000"/>
              </a:lnSpc>
              <a:spcBef>
                <a:spcPts val="0"/>
              </a:spcBef>
              <a:spcAft>
                <a:spcPts val="600"/>
              </a:spcAft>
              <a:buFont typeface="Courier New" panose="02070309020205020404" pitchFamily="49" charset="0"/>
              <a:buChar char="o"/>
            </a:pPr>
            <a:r>
              <a:rPr lang="en-US" dirty="0"/>
              <a:t> Adjudicated – 20,101</a:t>
            </a:r>
          </a:p>
          <a:p>
            <a:pPr lvl="1">
              <a:lnSpc>
                <a:spcPct val="90000"/>
              </a:lnSpc>
              <a:spcBef>
                <a:spcPts val="0"/>
              </a:spcBef>
              <a:spcAft>
                <a:spcPts val="600"/>
              </a:spcAft>
              <a:buFont typeface="Courier New" panose="02070309020205020404" pitchFamily="49" charset="0"/>
              <a:buChar char="o"/>
            </a:pPr>
            <a:r>
              <a:rPr lang="en-US" dirty="0"/>
              <a:t> Pending – 839 </a:t>
            </a:r>
          </a:p>
          <a:p>
            <a:pPr marL="457200" lvl="1" indent="0">
              <a:lnSpc>
                <a:spcPct val="90000"/>
              </a:lnSpc>
              <a:spcBef>
                <a:spcPts val="0"/>
              </a:spcBef>
              <a:spcAft>
                <a:spcPts val="600"/>
              </a:spcAft>
              <a:buNone/>
            </a:pPr>
            <a:endParaRPr lang="en-US" dirty="0"/>
          </a:p>
          <a:p>
            <a:pPr>
              <a:lnSpc>
                <a:spcPct val="90000"/>
              </a:lnSpc>
              <a:spcBef>
                <a:spcPts val="0"/>
              </a:spcBef>
              <a:spcAft>
                <a:spcPts val="600"/>
              </a:spcAft>
            </a:pPr>
            <a:r>
              <a:rPr lang="en-US" sz="2800" dirty="0"/>
              <a:t>Under Guardianship: $2.452 billion</a:t>
            </a:r>
          </a:p>
          <a:p>
            <a:pPr>
              <a:lnSpc>
                <a:spcPct val="90000"/>
              </a:lnSpc>
              <a:spcBef>
                <a:spcPts val="0"/>
              </a:spcBef>
              <a:spcAft>
                <a:spcPts val="600"/>
              </a:spcAft>
            </a:pPr>
            <a:endParaRPr lang="en-US" sz="2800" dirty="0"/>
          </a:p>
          <a:p>
            <a:pPr>
              <a:lnSpc>
                <a:spcPct val="90000"/>
              </a:lnSpc>
              <a:spcBef>
                <a:spcPts val="0"/>
              </a:spcBef>
              <a:spcAft>
                <a:spcPts val="600"/>
              </a:spcAft>
            </a:pPr>
            <a:r>
              <a:rPr lang="en-US" sz="2800" dirty="0"/>
              <a:t>Active Family/Lay Guardians: 21,545</a:t>
            </a:r>
          </a:p>
          <a:p>
            <a:pPr>
              <a:lnSpc>
                <a:spcPct val="90000"/>
              </a:lnSpc>
              <a:spcBef>
                <a:spcPts val="0"/>
              </a:spcBef>
              <a:spcAft>
                <a:spcPts val="600"/>
              </a:spcAft>
            </a:pPr>
            <a:endParaRPr lang="en-US" sz="2800" dirty="0"/>
          </a:p>
          <a:p>
            <a:pPr>
              <a:lnSpc>
                <a:spcPct val="90000"/>
              </a:lnSpc>
              <a:spcBef>
                <a:spcPts val="0"/>
              </a:spcBef>
              <a:spcAft>
                <a:spcPts val="600"/>
              </a:spcAft>
            </a:pPr>
            <a:r>
              <a:rPr lang="en-US" sz="2800" dirty="0"/>
              <a:t>Active Professional Guardians</a:t>
            </a:r>
          </a:p>
          <a:p>
            <a:pPr lvl="1">
              <a:lnSpc>
                <a:spcPct val="90000"/>
              </a:lnSpc>
              <a:spcBef>
                <a:spcPts val="0"/>
              </a:spcBef>
              <a:spcAft>
                <a:spcPts val="600"/>
              </a:spcAft>
              <a:buFont typeface="Courier New" panose="02070309020205020404" pitchFamily="49" charset="0"/>
              <a:buChar char="o"/>
            </a:pPr>
            <a:r>
              <a:rPr lang="en-US" dirty="0"/>
              <a:t> Organizations: 216</a:t>
            </a:r>
          </a:p>
          <a:p>
            <a:pPr lvl="1">
              <a:lnSpc>
                <a:spcPct val="90000"/>
              </a:lnSpc>
              <a:spcBef>
                <a:spcPts val="0"/>
              </a:spcBef>
              <a:spcAft>
                <a:spcPts val="600"/>
              </a:spcAft>
              <a:buFont typeface="Courier New" panose="02070309020205020404" pitchFamily="49" charset="0"/>
              <a:buChar char="o"/>
            </a:pPr>
            <a:r>
              <a:rPr lang="en-US" dirty="0"/>
              <a:t> Persons: 139</a:t>
            </a:r>
          </a:p>
          <a:p>
            <a:pPr marL="0" indent="0">
              <a:lnSpc>
                <a:spcPct val="90000"/>
              </a:lnSpc>
              <a:spcBef>
                <a:spcPts val="0"/>
              </a:spcBef>
              <a:spcAft>
                <a:spcPts val="600"/>
              </a:spcAft>
              <a:buNone/>
            </a:pPr>
            <a:endParaRPr lang="en-US" dirty="0"/>
          </a:p>
          <a:p>
            <a:pPr>
              <a:lnSpc>
                <a:spcPct val="90000"/>
              </a:lnSpc>
              <a:spcBef>
                <a:spcPts val="0"/>
              </a:spcBef>
              <a:spcAft>
                <a:spcPts val="600"/>
              </a:spcAft>
            </a:pPr>
            <a:endParaRPr lang="en-US" dirty="0"/>
          </a:p>
        </p:txBody>
      </p:sp>
    </p:spTree>
    <p:extLst>
      <p:ext uri="{BB962C8B-B14F-4D97-AF65-F5344CB8AC3E}">
        <p14:creationId xmlns:p14="http://schemas.microsoft.com/office/powerpoint/2010/main" val="34190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A3EF0-C926-61E1-7891-1B3B35903C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ADD56-56A3-C2D7-BD47-5B7675F3E461}"/>
              </a:ext>
            </a:extLst>
          </p:cNvPr>
          <p:cNvSpPr>
            <a:spLocks noGrp="1"/>
          </p:cNvSpPr>
          <p:nvPr>
            <p:ph type="title"/>
          </p:nvPr>
        </p:nvSpPr>
        <p:spPr>
          <a:xfrm>
            <a:off x="352958" y="1143000"/>
            <a:ext cx="8229600" cy="609600"/>
          </a:xfrm>
        </p:spPr>
        <p:txBody>
          <a:bodyPr>
            <a:normAutofit fontScale="90000"/>
          </a:bodyPr>
          <a:lstStyle/>
          <a:p>
            <a:pPr algn="l"/>
            <a:br>
              <a:rPr lang="en-US" sz="3200" dirty="0">
                <a:latin typeface="Arial" panose="020B0604020202020204" pitchFamily="34" charset="0"/>
                <a:ea typeface="Malgun Gothic" panose="020B0503020000020004" pitchFamily="34" charset="-127"/>
                <a:cs typeface="Arial" panose="020B0604020202020204" pitchFamily="34" charset="0"/>
              </a:rPr>
            </a:br>
            <a:br>
              <a:rPr lang="en-US" sz="3200" b="1" dirty="0">
                <a:ea typeface="Arial" charset="0"/>
                <a:cs typeface="Arial" charset="0"/>
              </a:rPr>
            </a:br>
            <a:endParaRPr lang="en-US" sz="32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E16D1E78-DB11-B24B-B00B-D19484D700E0}"/>
              </a:ext>
            </a:extLst>
          </p:cNvPr>
          <p:cNvSpPr>
            <a:spLocks noGrp="1"/>
          </p:cNvSpPr>
          <p:nvPr>
            <p:ph idx="1"/>
          </p:nvPr>
        </p:nvSpPr>
        <p:spPr>
          <a:xfrm>
            <a:off x="352958" y="2133600"/>
            <a:ext cx="8229600" cy="4419600"/>
          </a:xfrm>
        </p:spPr>
        <p:txBody>
          <a:bodyPr>
            <a:noAutofit/>
          </a:bodyPr>
          <a:lstStyle/>
          <a:p>
            <a:pPr marL="0" indent="0">
              <a:spcBef>
                <a:spcPts val="0"/>
              </a:spcBef>
              <a:buNone/>
            </a:pPr>
            <a:r>
              <a:rPr lang="en-US" sz="2800" b="1" dirty="0">
                <a:ea typeface="Arial" charset="0"/>
                <a:cs typeface="Arial" charset="0"/>
              </a:rPr>
              <a:t>Streamlined Ability to Mark a Report Reviewed</a:t>
            </a:r>
            <a:endParaRPr lang="en-US" sz="2800" dirty="0">
              <a:ea typeface="Arial" charset="0"/>
              <a:cs typeface="Arial" charset="0"/>
            </a:endParaRPr>
          </a:p>
          <a:p>
            <a:pPr marL="0" indent="0">
              <a:spcBef>
                <a:spcPts val="0"/>
              </a:spcBef>
              <a:buNone/>
            </a:pPr>
            <a:endParaRPr lang="en-US" sz="2000" dirty="0">
              <a:ea typeface="Arial" charset="0"/>
              <a:cs typeface="Arial" charset="0"/>
            </a:endParaRPr>
          </a:p>
          <a:p>
            <a:pPr marL="0" indent="0">
              <a:spcBef>
                <a:spcPts val="0"/>
              </a:spcBef>
              <a:buNone/>
            </a:pPr>
            <a:r>
              <a:rPr lang="en-US" sz="2000" dirty="0">
                <a:ea typeface="Arial" charset="0"/>
                <a:cs typeface="Arial" charset="0"/>
              </a:rPr>
              <a:t>The report status can be updated to Reviewed during the flag review process</a:t>
            </a:r>
            <a:r>
              <a:rPr lang="en-US" sz="2800" dirty="0">
                <a:ea typeface="Arial" charset="0"/>
                <a:cs typeface="Arial" charset="0"/>
              </a:rPr>
              <a:t>. </a:t>
            </a:r>
            <a:endParaRPr lang="en-US" dirty="0">
              <a:latin typeface="Arial" charset="0"/>
              <a:ea typeface="Arial" charset="0"/>
              <a:cs typeface="Arial" charset="0"/>
            </a:endParaRPr>
          </a:p>
          <a:p>
            <a:pPr marL="0" indent="0">
              <a:spcBef>
                <a:spcPts val="0"/>
              </a:spcBef>
              <a:buNone/>
            </a:pPr>
            <a:endParaRPr lang="en-US" dirty="0">
              <a:solidFill>
                <a:srgbClr val="FF0000"/>
              </a:solidFill>
              <a:latin typeface="Arial" charset="0"/>
              <a:ea typeface="Arial" charset="0"/>
              <a:cs typeface="Arial" charset="0"/>
            </a:endParaRPr>
          </a:p>
          <a:p>
            <a:pPr>
              <a:lnSpc>
                <a:spcPts val="6200"/>
              </a:lnSpc>
              <a:spcBef>
                <a:spcPts val="0"/>
              </a:spcBef>
            </a:pPr>
            <a:endParaRPr lang="en-US" dirty="0">
              <a:latin typeface="Arial" charset="0"/>
              <a:ea typeface="Arial" charset="0"/>
              <a:cs typeface="Arial" charset="0"/>
            </a:endParaRPr>
          </a:p>
        </p:txBody>
      </p:sp>
      <p:pic>
        <p:nvPicPr>
          <p:cNvPr id="6" name="Picture 5">
            <a:extLst>
              <a:ext uri="{FF2B5EF4-FFF2-40B4-BE49-F238E27FC236}">
                <a16:creationId xmlns:a16="http://schemas.microsoft.com/office/drawing/2014/main" id="{85E40AA4-E4B1-B107-7E95-AB3C49FFBD26}"/>
              </a:ext>
            </a:extLst>
          </p:cNvPr>
          <p:cNvPicPr>
            <a:picLocks noChangeAspect="1"/>
          </p:cNvPicPr>
          <p:nvPr/>
        </p:nvPicPr>
        <p:blipFill>
          <a:blip r:embed="rId3"/>
          <a:stretch>
            <a:fillRect/>
          </a:stretch>
        </p:blipFill>
        <p:spPr>
          <a:xfrm>
            <a:off x="619658" y="3886200"/>
            <a:ext cx="7696200" cy="1934982"/>
          </a:xfrm>
          <a:prstGeom prst="rect">
            <a:avLst/>
          </a:prstGeom>
          <a:ln>
            <a:solidFill>
              <a:schemeClr val="accent1"/>
            </a:solidFill>
          </a:ln>
        </p:spPr>
      </p:pic>
      <p:sp>
        <p:nvSpPr>
          <p:cNvPr id="8" name="TextBox 7">
            <a:extLst>
              <a:ext uri="{FF2B5EF4-FFF2-40B4-BE49-F238E27FC236}">
                <a16:creationId xmlns:a16="http://schemas.microsoft.com/office/drawing/2014/main" id="{219C53BD-0518-4D2E-8E04-46A79AF3AA49}"/>
              </a:ext>
            </a:extLst>
          </p:cNvPr>
          <p:cNvSpPr txBox="1"/>
          <p:nvPr/>
        </p:nvSpPr>
        <p:spPr>
          <a:xfrm>
            <a:off x="377342" y="1143000"/>
            <a:ext cx="7928458" cy="584775"/>
          </a:xfrm>
          <a:prstGeom prst="rect">
            <a:avLst/>
          </a:prstGeom>
          <a:noFill/>
        </p:spPr>
        <p:txBody>
          <a:bodyPr wrap="square">
            <a:spAutoFit/>
          </a:bodyPr>
          <a:lstStyle/>
          <a:p>
            <a:pPr algn="ctr"/>
            <a:r>
              <a:rPr lang="en-US" sz="3200" b="1" u="sng" dirty="0">
                <a:latin typeface="Arial" panose="020B0604020202020204" pitchFamily="34" charset="0"/>
                <a:ea typeface="Malgun Gothic" panose="020B0503020000020004" pitchFamily="34" charset="-127"/>
                <a:cs typeface="Arial" panose="020B0604020202020204" pitchFamily="34" charset="0"/>
              </a:rPr>
              <a:t>Guardianship Tracking System Updates </a:t>
            </a:r>
            <a:endParaRPr lang="en-US" sz="3200" u="sng" dirty="0"/>
          </a:p>
        </p:txBody>
      </p:sp>
    </p:spTree>
    <p:extLst>
      <p:ext uri="{BB962C8B-B14F-4D97-AF65-F5344CB8AC3E}">
        <p14:creationId xmlns:p14="http://schemas.microsoft.com/office/powerpoint/2010/main" val="2230136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D19DA-AE6E-6C40-5E47-C68E2734D7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8A7E1-8B1D-9F9F-AF5C-2F8422ED85BE}"/>
              </a:ext>
            </a:extLst>
          </p:cNvPr>
          <p:cNvSpPr>
            <a:spLocks noGrp="1"/>
          </p:cNvSpPr>
          <p:nvPr>
            <p:ph type="title"/>
          </p:nvPr>
        </p:nvSpPr>
        <p:spPr>
          <a:xfrm>
            <a:off x="457200" y="731838"/>
            <a:ext cx="8229600" cy="1173162"/>
          </a:xfrm>
        </p:spPr>
        <p:txBody>
          <a:bodyPr>
            <a:normAutofit/>
          </a:bodyPr>
          <a:lstStyle/>
          <a:p>
            <a:pPr algn="l"/>
            <a:r>
              <a:rPr lang="en-US" sz="2800" b="1" dirty="0">
                <a:ea typeface="Arial" charset="0"/>
                <a:cs typeface="Arial" charset="0"/>
              </a:rPr>
              <a:t>Ability to Close Domain When Removing a Guardian</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999C7CB8-1CF3-5753-0FB0-31E8BC05C57F}"/>
              </a:ext>
            </a:extLst>
          </p:cNvPr>
          <p:cNvSpPr>
            <a:spLocks noGrp="1"/>
          </p:cNvSpPr>
          <p:nvPr>
            <p:ph idx="1"/>
          </p:nvPr>
        </p:nvSpPr>
        <p:spPr>
          <a:xfrm>
            <a:off x="457200" y="1981200"/>
            <a:ext cx="8229600" cy="4724400"/>
          </a:xfrm>
        </p:spPr>
        <p:txBody>
          <a:bodyPr>
            <a:noAutofit/>
          </a:bodyPr>
          <a:lstStyle/>
          <a:p>
            <a:pPr>
              <a:spcBef>
                <a:spcPts val="0"/>
              </a:spcBef>
            </a:pPr>
            <a:r>
              <a:rPr lang="en-US" sz="2000" dirty="0">
                <a:latin typeface="Arial" charset="0"/>
                <a:ea typeface="Arial" charset="0"/>
                <a:cs typeface="Arial" charset="0"/>
              </a:rPr>
              <a:t>New functionality to indicate if each domain should be closed because a successor will not be appointed</a:t>
            </a:r>
            <a:endParaRPr lang="en-US" sz="2000" dirty="0">
              <a:ea typeface="Arial" charset="0"/>
              <a:cs typeface="Arial" charset="0"/>
            </a:endParaRPr>
          </a:p>
          <a:p>
            <a:pPr>
              <a:spcBef>
                <a:spcPts val="0"/>
              </a:spcBef>
            </a:pPr>
            <a:r>
              <a:rPr lang="en-US" sz="2000" dirty="0">
                <a:latin typeface="Arial" charset="0"/>
                <a:ea typeface="Arial" charset="0"/>
                <a:cs typeface="Arial" charset="0"/>
              </a:rPr>
              <a:t>When both domains are closed, the case status/state will update to Completed/Closed</a:t>
            </a:r>
          </a:p>
          <a:p>
            <a:pPr>
              <a:lnSpc>
                <a:spcPts val="6200"/>
              </a:lnSpc>
              <a:spcBef>
                <a:spcPts val="0"/>
              </a:spcBef>
            </a:pPr>
            <a:endParaRPr lang="en-US" dirty="0">
              <a:ea typeface="Arial" charset="0"/>
              <a:cs typeface="Arial" charset="0"/>
            </a:endParaRPr>
          </a:p>
        </p:txBody>
      </p:sp>
      <p:pic>
        <p:nvPicPr>
          <p:cNvPr id="11" name="Picture 10">
            <a:extLst>
              <a:ext uri="{FF2B5EF4-FFF2-40B4-BE49-F238E27FC236}">
                <a16:creationId xmlns:a16="http://schemas.microsoft.com/office/drawing/2014/main" id="{1D727BDB-CD56-7DB3-0527-566AAF1AD7A4}"/>
              </a:ext>
            </a:extLst>
          </p:cNvPr>
          <p:cNvPicPr>
            <a:picLocks noChangeAspect="1"/>
          </p:cNvPicPr>
          <p:nvPr/>
        </p:nvPicPr>
        <p:blipFill>
          <a:blip r:embed="rId3"/>
          <a:stretch>
            <a:fillRect/>
          </a:stretch>
        </p:blipFill>
        <p:spPr>
          <a:xfrm>
            <a:off x="228600" y="3420466"/>
            <a:ext cx="4543412" cy="2181225"/>
          </a:xfrm>
          <a:prstGeom prst="rect">
            <a:avLst/>
          </a:prstGeom>
          <a:ln>
            <a:solidFill>
              <a:schemeClr val="accent1"/>
            </a:solidFill>
          </a:ln>
        </p:spPr>
      </p:pic>
      <p:pic>
        <p:nvPicPr>
          <p:cNvPr id="13" name="Picture 12">
            <a:extLst>
              <a:ext uri="{FF2B5EF4-FFF2-40B4-BE49-F238E27FC236}">
                <a16:creationId xmlns:a16="http://schemas.microsoft.com/office/drawing/2014/main" id="{E683FD75-4E12-EE0F-FF65-284F1F020B24}"/>
              </a:ext>
            </a:extLst>
          </p:cNvPr>
          <p:cNvPicPr>
            <a:picLocks noChangeAspect="1"/>
          </p:cNvPicPr>
          <p:nvPr/>
        </p:nvPicPr>
        <p:blipFill>
          <a:blip r:embed="rId4"/>
          <a:stretch>
            <a:fillRect/>
          </a:stretch>
        </p:blipFill>
        <p:spPr>
          <a:xfrm>
            <a:off x="4191000" y="4753665"/>
            <a:ext cx="4808700" cy="1848451"/>
          </a:xfrm>
          <a:prstGeom prst="rect">
            <a:avLst/>
          </a:prstGeom>
          <a:ln>
            <a:solidFill>
              <a:schemeClr val="accent1"/>
            </a:solidFill>
          </a:ln>
        </p:spPr>
      </p:pic>
    </p:spTree>
    <p:extLst>
      <p:ext uri="{BB962C8B-B14F-4D97-AF65-F5344CB8AC3E}">
        <p14:creationId xmlns:p14="http://schemas.microsoft.com/office/powerpoint/2010/main" val="1811963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859FF-713B-EF7E-1027-FFE18884D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928DE6-DC8B-08C5-B5E3-8D23E612F97B}"/>
              </a:ext>
            </a:extLst>
          </p:cNvPr>
          <p:cNvSpPr>
            <a:spLocks noGrp="1"/>
          </p:cNvSpPr>
          <p:nvPr>
            <p:ph type="title"/>
          </p:nvPr>
        </p:nvSpPr>
        <p:spPr>
          <a:xfrm>
            <a:off x="457200" y="731838"/>
            <a:ext cx="8229600" cy="1173162"/>
          </a:xfrm>
        </p:spPr>
        <p:txBody>
          <a:bodyPr>
            <a:normAutofit/>
          </a:bodyPr>
          <a:lstStyle/>
          <a:p>
            <a:pPr algn="l"/>
            <a:r>
              <a:rPr lang="en-US" sz="2800" b="1" dirty="0">
                <a:ea typeface="Arial" charset="0"/>
                <a:cs typeface="Arial" charset="0"/>
              </a:rPr>
              <a:t>Amended Report Checkbox</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975BD933-0E4C-DEF4-0107-CC34B070D614}"/>
              </a:ext>
            </a:extLst>
          </p:cNvPr>
          <p:cNvSpPr>
            <a:spLocks noGrp="1"/>
          </p:cNvSpPr>
          <p:nvPr>
            <p:ph idx="1"/>
          </p:nvPr>
        </p:nvSpPr>
        <p:spPr>
          <a:xfrm>
            <a:off x="455981" y="1676400"/>
            <a:ext cx="8229600" cy="4724400"/>
          </a:xfrm>
        </p:spPr>
        <p:txBody>
          <a:bodyPr>
            <a:noAutofit/>
          </a:bodyPr>
          <a:lstStyle/>
          <a:p>
            <a:pPr marL="0" indent="0">
              <a:spcBef>
                <a:spcPts val="0"/>
              </a:spcBef>
              <a:buNone/>
            </a:pPr>
            <a:r>
              <a:rPr lang="en-US" sz="2000" dirty="0"/>
              <a:t>An </a:t>
            </a:r>
            <a:r>
              <a:rPr lang="en-US" sz="2000" b="1" dirty="0"/>
              <a:t>Amended Report </a:t>
            </a:r>
            <a:r>
              <a:rPr lang="en-US" sz="2000" dirty="0"/>
              <a:t>checkbox automatically appears at the start of the Guardian of the Person and Estate reports when an amended version is created in the GTS by guardians or court staff. </a:t>
            </a:r>
          </a:p>
          <a:p>
            <a:pPr marL="0" indent="0">
              <a:spcBef>
                <a:spcPts val="0"/>
              </a:spcBef>
              <a:buNone/>
            </a:pPr>
            <a:endParaRPr lang="en-US" sz="2000" dirty="0"/>
          </a:p>
          <a:p>
            <a:pPr>
              <a:lnSpc>
                <a:spcPts val="6200"/>
              </a:lnSpc>
              <a:spcBef>
                <a:spcPts val="0"/>
              </a:spcBef>
            </a:pPr>
            <a:endParaRPr lang="en-US" dirty="0">
              <a:ea typeface="Arial" charset="0"/>
              <a:cs typeface="Arial" charset="0"/>
            </a:endParaRPr>
          </a:p>
        </p:txBody>
      </p:sp>
      <p:pic>
        <p:nvPicPr>
          <p:cNvPr id="6" name="Picture 5">
            <a:extLst>
              <a:ext uri="{FF2B5EF4-FFF2-40B4-BE49-F238E27FC236}">
                <a16:creationId xmlns:a16="http://schemas.microsoft.com/office/drawing/2014/main" id="{9B65EAF9-BE54-ECE3-B104-1693083F0C97}"/>
              </a:ext>
            </a:extLst>
          </p:cNvPr>
          <p:cNvPicPr>
            <a:picLocks noChangeAspect="1"/>
          </p:cNvPicPr>
          <p:nvPr/>
        </p:nvPicPr>
        <p:blipFill>
          <a:blip r:embed="rId3"/>
          <a:stretch>
            <a:fillRect/>
          </a:stretch>
        </p:blipFill>
        <p:spPr>
          <a:xfrm>
            <a:off x="1522781" y="2977100"/>
            <a:ext cx="6096000" cy="3410289"/>
          </a:xfrm>
          <a:prstGeom prst="rect">
            <a:avLst/>
          </a:prstGeom>
          <a:ln>
            <a:solidFill>
              <a:schemeClr val="accent1"/>
            </a:solidFill>
          </a:ln>
        </p:spPr>
      </p:pic>
    </p:spTree>
    <p:extLst>
      <p:ext uri="{BB962C8B-B14F-4D97-AF65-F5344CB8AC3E}">
        <p14:creationId xmlns:p14="http://schemas.microsoft.com/office/powerpoint/2010/main" val="3660079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C6E3F-F91B-4B67-1C9C-78F50269F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4C9E70-781B-1A63-5F56-B7848711AD9C}"/>
              </a:ext>
            </a:extLst>
          </p:cNvPr>
          <p:cNvSpPr>
            <a:spLocks noGrp="1"/>
          </p:cNvSpPr>
          <p:nvPr>
            <p:ph type="title"/>
          </p:nvPr>
        </p:nvSpPr>
        <p:spPr>
          <a:xfrm>
            <a:off x="466954" y="579438"/>
            <a:ext cx="8229600" cy="1173162"/>
          </a:xfrm>
        </p:spPr>
        <p:txBody>
          <a:bodyPr>
            <a:normAutofit/>
          </a:bodyPr>
          <a:lstStyle/>
          <a:p>
            <a:pPr algn="l"/>
            <a:r>
              <a:rPr lang="en-US" sz="2800" b="1" dirty="0">
                <a:ea typeface="Arial" charset="0"/>
                <a:cs typeface="Arial" charset="0"/>
              </a:rPr>
              <a:t>IP Representation </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DBC66EA1-6048-C428-05E5-C152029D9103}"/>
              </a:ext>
            </a:extLst>
          </p:cNvPr>
          <p:cNvSpPr>
            <a:spLocks noGrp="1"/>
          </p:cNvSpPr>
          <p:nvPr>
            <p:ph idx="1"/>
          </p:nvPr>
        </p:nvSpPr>
        <p:spPr>
          <a:xfrm>
            <a:off x="466954" y="1558429"/>
            <a:ext cx="8229600" cy="4724400"/>
          </a:xfrm>
        </p:spPr>
        <p:txBody>
          <a:bodyPr>
            <a:noAutofit/>
          </a:bodyPr>
          <a:lstStyle/>
          <a:p>
            <a:pPr marL="0" indent="0">
              <a:buNone/>
            </a:pPr>
            <a:r>
              <a:rPr lang="en-US" sz="1800" dirty="0"/>
              <a:t>The</a:t>
            </a:r>
            <a:r>
              <a:rPr lang="en-US" sz="1800" b="1" dirty="0"/>
              <a:t> IP Was Represented at Hearing</a:t>
            </a:r>
            <a:r>
              <a:rPr lang="en-US" sz="1800" dirty="0"/>
              <a:t> field has been added to, and is now required on, the following case actions:</a:t>
            </a:r>
          </a:p>
          <a:p>
            <a:r>
              <a:rPr lang="en-US" sz="1800" dirty="0"/>
              <a:t>Incapacitated Person Deceased Prior to Final Decree</a:t>
            </a:r>
          </a:p>
          <a:p>
            <a:r>
              <a:rPr lang="en-US" sz="1800" dirty="0"/>
              <a:t>Order - Petition Dismissed</a:t>
            </a:r>
          </a:p>
          <a:p>
            <a:r>
              <a:rPr lang="en-US" sz="1800" dirty="0"/>
              <a:t>Petition for Adjudication of Incapacity Withdrawn</a:t>
            </a:r>
          </a:p>
          <a:p>
            <a:pPr marL="0" indent="0">
              <a:buNone/>
            </a:pPr>
            <a:endParaRPr lang="en-US" sz="1800" dirty="0"/>
          </a:p>
          <a:p>
            <a:pPr marL="0" indent="0">
              <a:buNone/>
            </a:pPr>
            <a:r>
              <a:rPr lang="en-US" sz="1800" dirty="0"/>
              <a:t>The field previously existed on the following case actions: </a:t>
            </a:r>
          </a:p>
          <a:p>
            <a:r>
              <a:rPr lang="en-US" sz="1800" dirty="0"/>
              <a:t>Final Decree - Adjudication of Incapacity/Appointment of Guardian</a:t>
            </a:r>
          </a:p>
          <a:p>
            <a:r>
              <a:rPr lang="en-US" sz="1800" dirty="0"/>
              <a:t>Final Decree - Petition for Adjudication of Incapacity Denied</a:t>
            </a:r>
          </a:p>
          <a:p>
            <a:r>
              <a:rPr lang="en-US" sz="1800" dirty="0"/>
              <a:t>Final Decree - Petition for Adjudication of Incapacity Resolved - Less Restrictive Alternative</a:t>
            </a:r>
          </a:p>
          <a:p>
            <a:pPr lvl="1">
              <a:spcBef>
                <a:spcPts val="0"/>
              </a:spcBef>
            </a:pPr>
            <a:endParaRPr lang="en-US" sz="1800" dirty="0">
              <a:latin typeface="Arial" charset="0"/>
              <a:ea typeface="Arial" charset="0"/>
              <a:cs typeface="Arial" charset="0"/>
            </a:endParaRPr>
          </a:p>
          <a:p>
            <a:pPr marL="0" indent="0">
              <a:spcBef>
                <a:spcPts val="0"/>
              </a:spcBef>
              <a:buNone/>
            </a:pPr>
            <a:r>
              <a:rPr lang="en-US" sz="1800" dirty="0">
                <a:ea typeface="Arial" charset="0"/>
                <a:cs typeface="Arial" charset="0"/>
              </a:rPr>
              <a:t>If an attorney is actively representing the IP on a case, the </a:t>
            </a:r>
            <a:r>
              <a:rPr lang="en-US" sz="1800" b="1" dirty="0">
                <a:ea typeface="Arial" charset="0"/>
                <a:cs typeface="Arial" charset="0"/>
              </a:rPr>
              <a:t>IP Was Represented at Hearing </a:t>
            </a:r>
            <a:r>
              <a:rPr lang="en-US" sz="1800" dirty="0">
                <a:ea typeface="Arial" charset="0"/>
                <a:cs typeface="Arial" charset="0"/>
              </a:rPr>
              <a:t>field defaults to Yes and cannot be changed to No and saved.</a:t>
            </a:r>
            <a:endParaRPr lang="en-US" sz="1800" dirty="0">
              <a:latin typeface="Arial" charset="0"/>
              <a:ea typeface="Arial" charset="0"/>
              <a:cs typeface="Arial" charset="0"/>
            </a:endParaRPr>
          </a:p>
        </p:txBody>
      </p:sp>
    </p:spTree>
    <p:extLst>
      <p:ext uri="{BB962C8B-B14F-4D97-AF65-F5344CB8AC3E}">
        <p14:creationId xmlns:p14="http://schemas.microsoft.com/office/powerpoint/2010/main" val="2235442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A5040-EF55-10C5-916F-1CF023141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18054-4211-28AE-E866-26F79109E79D}"/>
              </a:ext>
            </a:extLst>
          </p:cNvPr>
          <p:cNvSpPr>
            <a:spLocks noGrp="1"/>
          </p:cNvSpPr>
          <p:nvPr>
            <p:ph type="title"/>
          </p:nvPr>
        </p:nvSpPr>
        <p:spPr>
          <a:xfrm>
            <a:off x="457200" y="502763"/>
            <a:ext cx="8229600" cy="1173162"/>
          </a:xfrm>
        </p:spPr>
        <p:txBody>
          <a:bodyPr>
            <a:normAutofit/>
          </a:bodyPr>
          <a:lstStyle/>
          <a:p>
            <a:pPr algn="l"/>
            <a:r>
              <a:rPr lang="en-US" sz="2800" b="1" dirty="0">
                <a:cs typeface="Arial" charset="0"/>
              </a:rPr>
              <a:t>Death Notice Search &amp; Death</a:t>
            </a:r>
            <a:r>
              <a:rPr lang="en-US" sz="2800" b="1" dirty="0">
                <a:ea typeface="Arial" charset="0"/>
                <a:cs typeface="Arial" charset="0"/>
              </a:rPr>
              <a:t> Records Report </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9821CA6E-74E1-A152-9FF2-25A0070E6A76}"/>
              </a:ext>
            </a:extLst>
          </p:cNvPr>
          <p:cNvSpPr>
            <a:spLocks noGrp="1"/>
          </p:cNvSpPr>
          <p:nvPr>
            <p:ph idx="1"/>
          </p:nvPr>
        </p:nvSpPr>
        <p:spPr>
          <a:xfrm>
            <a:off x="475268" y="1371600"/>
            <a:ext cx="8229600" cy="4724400"/>
          </a:xfrm>
        </p:spPr>
        <p:txBody>
          <a:bodyPr>
            <a:noAutofit/>
          </a:bodyPr>
          <a:lstStyle/>
          <a:p>
            <a:pPr>
              <a:spcBef>
                <a:spcPts val="0"/>
              </a:spcBef>
            </a:pPr>
            <a:r>
              <a:rPr lang="en-US" sz="2000" dirty="0">
                <a:ea typeface="Arial" charset="0"/>
                <a:cs typeface="Arial" charset="0"/>
              </a:rPr>
              <a:t>Death Notice Search now includes the ability to limit results to </a:t>
            </a:r>
            <a:r>
              <a:rPr lang="en-US" sz="2000" dirty="0"/>
              <a:t>decedents who are associated with an active case in your county in the role of Guardian or Incapacitated Person</a:t>
            </a:r>
          </a:p>
          <a:p>
            <a:pPr>
              <a:spcBef>
                <a:spcPts val="0"/>
              </a:spcBef>
            </a:pPr>
            <a:endParaRPr lang="en-US" sz="2000" dirty="0"/>
          </a:p>
          <a:p>
            <a:pPr>
              <a:spcBef>
                <a:spcPts val="0"/>
              </a:spcBef>
            </a:pPr>
            <a:r>
              <a:rPr lang="en-US" sz="2000" dirty="0">
                <a:ea typeface="Arial" charset="0"/>
                <a:cs typeface="Arial" charset="0"/>
              </a:rPr>
              <a:t>The new Death Records Report can be generated from the search screen</a:t>
            </a:r>
            <a:endParaRPr lang="en-US" sz="2800" dirty="0">
              <a:ea typeface="Arial" charset="0"/>
              <a:cs typeface="Arial" charset="0"/>
            </a:endParaRPr>
          </a:p>
          <a:p>
            <a:pPr>
              <a:spcBef>
                <a:spcPts val="0"/>
              </a:spcBef>
            </a:pPr>
            <a:endParaRPr lang="en-US" sz="2800" dirty="0">
              <a:ea typeface="Arial" charset="0"/>
              <a:cs typeface="Arial" charset="0"/>
            </a:endParaRPr>
          </a:p>
          <a:p>
            <a:pPr>
              <a:spcBef>
                <a:spcPts val="0"/>
              </a:spcBef>
            </a:pPr>
            <a:endParaRPr lang="en-US" sz="2800" dirty="0">
              <a:latin typeface="Arial" charset="0"/>
              <a:ea typeface="Arial" charset="0"/>
              <a:cs typeface="Arial" charset="0"/>
            </a:endParaRPr>
          </a:p>
          <a:p>
            <a:pPr>
              <a:spcBef>
                <a:spcPts val="0"/>
              </a:spcBef>
            </a:pPr>
            <a:endParaRPr lang="en-US" sz="2800" dirty="0">
              <a:latin typeface="Arial" charset="0"/>
              <a:ea typeface="Arial" charset="0"/>
              <a:cs typeface="Arial" charset="0"/>
            </a:endParaRPr>
          </a:p>
        </p:txBody>
      </p:sp>
      <p:pic>
        <p:nvPicPr>
          <p:cNvPr id="13" name="Picture 12">
            <a:extLst>
              <a:ext uri="{FF2B5EF4-FFF2-40B4-BE49-F238E27FC236}">
                <a16:creationId xmlns:a16="http://schemas.microsoft.com/office/drawing/2014/main" id="{B24D2BF6-E0E3-5360-66DA-1EDB7366A0BD}"/>
              </a:ext>
            </a:extLst>
          </p:cNvPr>
          <p:cNvPicPr>
            <a:picLocks noChangeAspect="1"/>
          </p:cNvPicPr>
          <p:nvPr/>
        </p:nvPicPr>
        <p:blipFill>
          <a:blip r:embed="rId3"/>
          <a:stretch>
            <a:fillRect/>
          </a:stretch>
        </p:blipFill>
        <p:spPr>
          <a:xfrm>
            <a:off x="4609795" y="4286250"/>
            <a:ext cx="4422293" cy="2170734"/>
          </a:xfrm>
          <a:prstGeom prst="rect">
            <a:avLst/>
          </a:prstGeom>
          <a:ln>
            <a:solidFill>
              <a:schemeClr val="accent1"/>
            </a:solidFill>
          </a:ln>
        </p:spPr>
      </p:pic>
      <p:pic>
        <p:nvPicPr>
          <p:cNvPr id="15" name="Picture 14">
            <a:extLst>
              <a:ext uri="{FF2B5EF4-FFF2-40B4-BE49-F238E27FC236}">
                <a16:creationId xmlns:a16="http://schemas.microsoft.com/office/drawing/2014/main" id="{0EC830E7-0773-4DC3-3F6E-4FF4E91A8B24}"/>
              </a:ext>
            </a:extLst>
          </p:cNvPr>
          <p:cNvPicPr>
            <a:picLocks noChangeAspect="1"/>
          </p:cNvPicPr>
          <p:nvPr/>
        </p:nvPicPr>
        <p:blipFill>
          <a:blip r:embed="rId4"/>
          <a:stretch>
            <a:fillRect/>
          </a:stretch>
        </p:blipFill>
        <p:spPr>
          <a:xfrm>
            <a:off x="95828" y="3276117"/>
            <a:ext cx="4477304" cy="2095500"/>
          </a:xfrm>
          <a:prstGeom prst="rect">
            <a:avLst/>
          </a:prstGeom>
          <a:ln>
            <a:solidFill>
              <a:schemeClr val="accent1"/>
            </a:solidFill>
          </a:ln>
        </p:spPr>
      </p:pic>
    </p:spTree>
    <p:extLst>
      <p:ext uri="{BB962C8B-B14F-4D97-AF65-F5344CB8AC3E}">
        <p14:creationId xmlns:p14="http://schemas.microsoft.com/office/powerpoint/2010/main" val="331108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119C7-FFB8-759F-5D6E-B9A6C4948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18D71-754D-42E6-6B37-4B8193AA0B71}"/>
              </a:ext>
            </a:extLst>
          </p:cNvPr>
          <p:cNvSpPr>
            <a:spLocks noGrp="1"/>
          </p:cNvSpPr>
          <p:nvPr>
            <p:ph type="title"/>
          </p:nvPr>
        </p:nvSpPr>
        <p:spPr>
          <a:xfrm>
            <a:off x="457200" y="502763"/>
            <a:ext cx="8229600" cy="1173162"/>
          </a:xfrm>
        </p:spPr>
        <p:txBody>
          <a:bodyPr>
            <a:normAutofit/>
          </a:bodyPr>
          <a:lstStyle/>
          <a:p>
            <a:pPr algn="l"/>
            <a:r>
              <a:rPr lang="en-US" sz="2800" b="1" dirty="0">
                <a:cs typeface="Arial" charset="0"/>
              </a:rPr>
              <a:t>Guardian Case Load Report</a:t>
            </a:r>
            <a:endParaRPr lang="en-US" sz="2800" b="1" dirty="0">
              <a:latin typeface="Arial" charset="0"/>
              <a:ea typeface="Arial" charset="0"/>
              <a:cs typeface="Arial" charset="0"/>
            </a:endParaRPr>
          </a:p>
        </p:txBody>
      </p:sp>
      <p:sp>
        <p:nvSpPr>
          <p:cNvPr id="3" name="Content Placeholder 2">
            <a:extLst>
              <a:ext uri="{FF2B5EF4-FFF2-40B4-BE49-F238E27FC236}">
                <a16:creationId xmlns:a16="http://schemas.microsoft.com/office/drawing/2014/main" id="{B9382E11-536C-9617-7D68-8D9E58475300}"/>
              </a:ext>
            </a:extLst>
          </p:cNvPr>
          <p:cNvSpPr>
            <a:spLocks noGrp="1"/>
          </p:cNvSpPr>
          <p:nvPr>
            <p:ph idx="1"/>
          </p:nvPr>
        </p:nvSpPr>
        <p:spPr>
          <a:xfrm>
            <a:off x="475268" y="1371600"/>
            <a:ext cx="8229600" cy="4724400"/>
          </a:xfrm>
        </p:spPr>
        <p:txBody>
          <a:bodyPr>
            <a:noAutofit/>
          </a:bodyPr>
          <a:lstStyle/>
          <a:p>
            <a:pPr marL="0" indent="0">
              <a:spcBef>
                <a:spcPts val="0"/>
              </a:spcBef>
              <a:buNone/>
            </a:pPr>
            <a:r>
              <a:rPr lang="en-US" sz="2000" dirty="0">
                <a:ea typeface="Arial" charset="0"/>
                <a:cs typeface="Arial" charset="0"/>
              </a:rPr>
              <a:t>New report criteria options are available including:</a:t>
            </a:r>
          </a:p>
          <a:p>
            <a:pPr>
              <a:spcBef>
                <a:spcPts val="0"/>
              </a:spcBef>
            </a:pPr>
            <a:r>
              <a:rPr lang="en-US" sz="2000" dirty="0">
                <a:ea typeface="Arial" charset="0"/>
                <a:cs typeface="Arial" charset="0"/>
              </a:rPr>
              <a:t>Guardianship Duration</a:t>
            </a:r>
          </a:p>
          <a:p>
            <a:pPr>
              <a:spcBef>
                <a:spcPts val="0"/>
              </a:spcBef>
            </a:pPr>
            <a:r>
              <a:rPr lang="en-US" sz="2000" dirty="0">
                <a:ea typeface="Arial" charset="0"/>
                <a:cs typeface="Arial" charset="0"/>
              </a:rPr>
              <a:t>Include Terminated Guardianships</a:t>
            </a:r>
          </a:p>
          <a:p>
            <a:pPr>
              <a:spcBef>
                <a:spcPts val="0"/>
              </a:spcBef>
            </a:pPr>
            <a:r>
              <a:rPr lang="en-US" sz="2000" dirty="0">
                <a:ea typeface="Arial" charset="0"/>
                <a:cs typeface="Arial" charset="0"/>
              </a:rPr>
              <a:t>Summary Version</a:t>
            </a:r>
          </a:p>
          <a:p>
            <a:pPr marL="0" indent="0">
              <a:spcBef>
                <a:spcPts val="0"/>
              </a:spcBef>
              <a:buNone/>
            </a:pPr>
            <a:endParaRPr lang="en-US" sz="2000" dirty="0">
              <a:ea typeface="Arial" charset="0"/>
              <a:cs typeface="Arial" charset="0"/>
            </a:endParaRPr>
          </a:p>
          <a:p>
            <a:pPr>
              <a:spcBef>
                <a:spcPts val="0"/>
              </a:spcBef>
            </a:pPr>
            <a:endParaRPr lang="en-US" sz="2800" dirty="0">
              <a:ea typeface="Arial" charset="0"/>
              <a:cs typeface="Arial" charset="0"/>
            </a:endParaRPr>
          </a:p>
          <a:p>
            <a:pPr>
              <a:spcBef>
                <a:spcPts val="0"/>
              </a:spcBef>
            </a:pPr>
            <a:endParaRPr lang="en-US" sz="2800" dirty="0">
              <a:latin typeface="Arial" charset="0"/>
              <a:ea typeface="Arial" charset="0"/>
              <a:cs typeface="Arial" charset="0"/>
            </a:endParaRPr>
          </a:p>
          <a:p>
            <a:pPr>
              <a:spcBef>
                <a:spcPts val="0"/>
              </a:spcBef>
            </a:pPr>
            <a:endParaRPr lang="en-US" sz="2800" dirty="0">
              <a:latin typeface="Arial" charset="0"/>
              <a:ea typeface="Arial" charset="0"/>
              <a:cs typeface="Arial" charset="0"/>
            </a:endParaRPr>
          </a:p>
        </p:txBody>
      </p:sp>
      <p:pic>
        <p:nvPicPr>
          <p:cNvPr id="7" name="Picture 6">
            <a:extLst>
              <a:ext uri="{FF2B5EF4-FFF2-40B4-BE49-F238E27FC236}">
                <a16:creationId xmlns:a16="http://schemas.microsoft.com/office/drawing/2014/main" id="{F2C68486-9728-241D-69CE-96F022CE1BD6}"/>
              </a:ext>
            </a:extLst>
          </p:cNvPr>
          <p:cNvPicPr>
            <a:picLocks noChangeAspect="1"/>
          </p:cNvPicPr>
          <p:nvPr/>
        </p:nvPicPr>
        <p:blipFill>
          <a:blip r:embed="rId3"/>
          <a:stretch>
            <a:fillRect/>
          </a:stretch>
        </p:blipFill>
        <p:spPr>
          <a:xfrm>
            <a:off x="115994" y="2819400"/>
            <a:ext cx="4648200" cy="2255799"/>
          </a:xfrm>
          <a:prstGeom prst="rect">
            <a:avLst/>
          </a:prstGeom>
          <a:ln>
            <a:solidFill>
              <a:schemeClr val="accent1"/>
            </a:solidFill>
          </a:ln>
        </p:spPr>
      </p:pic>
      <p:pic>
        <p:nvPicPr>
          <p:cNvPr id="5" name="Picture 4">
            <a:extLst>
              <a:ext uri="{FF2B5EF4-FFF2-40B4-BE49-F238E27FC236}">
                <a16:creationId xmlns:a16="http://schemas.microsoft.com/office/drawing/2014/main" id="{5887019D-C174-D49E-BE9B-D0D292C384F1}"/>
              </a:ext>
            </a:extLst>
          </p:cNvPr>
          <p:cNvPicPr>
            <a:picLocks noChangeAspect="1"/>
          </p:cNvPicPr>
          <p:nvPr/>
        </p:nvPicPr>
        <p:blipFill>
          <a:blip r:embed="rId4"/>
          <a:stretch>
            <a:fillRect/>
          </a:stretch>
        </p:blipFill>
        <p:spPr>
          <a:xfrm>
            <a:off x="3992781" y="4114800"/>
            <a:ext cx="5075019" cy="2505389"/>
          </a:xfrm>
          <a:prstGeom prst="rect">
            <a:avLst/>
          </a:prstGeom>
          <a:ln>
            <a:solidFill>
              <a:schemeClr val="accent1"/>
            </a:solidFill>
          </a:ln>
        </p:spPr>
      </p:pic>
    </p:spTree>
    <p:extLst>
      <p:ext uri="{BB962C8B-B14F-4D97-AF65-F5344CB8AC3E}">
        <p14:creationId xmlns:p14="http://schemas.microsoft.com/office/powerpoint/2010/main" val="19494725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JC_theme_PowerPointtemplate [Read-Only]" id="{247F49EA-38EE-422F-A48F-B3D0430027CA}" vid="{3FD0912A-CB93-4964-8C83-35DEDCBB758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JC_theme_PowerPointtemplate [Read-Only]" id="{247F49EA-38EE-422F-A48F-B3D0430027CA}" vid="{0010B4D7-8AED-473F-A846-175A5EBDF4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D14B61CD96ED48A08FD14F91540368" ma:contentTypeVersion="14" ma:contentTypeDescription="Create a new document." ma:contentTypeScope="" ma:versionID="bdaa768449eba163a8e2aae0bf022d9c">
  <xsd:schema xmlns:xsd="http://www.w3.org/2001/XMLSchema" xmlns:xs="http://www.w3.org/2001/XMLSchema" xmlns:p="http://schemas.microsoft.com/office/2006/metadata/properties" xmlns:ns2="b8de31bf-3884-4a76-b047-3ef413131851" xmlns:ns3="ad95c118-7e13-4475-93c5-e31b6d6eb7fa" targetNamespace="http://schemas.microsoft.com/office/2006/metadata/properties" ma:root="true" ma:fieldsID="6d15d764bc7cb535d0de13b535f7a9d1" ns2:_="" ns3:_="">
    <xsd:import namespace="b8de31bf-3884-4a76-b047-3ef413131851"/>
    <xsd:import namespace="ad95c118-7e13-4475-93c5-e31b6d6eb7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de31bf-3884-4a76-b047-3ef4131318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2bef7bc-a4b5-406c-88cd-ba87672f0f7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95c118-7e13-4475-93c5-e31b6d6eb7f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f4638a1-877f-49cf-bfae-507f445f5cee}" ma:internalName="TaxCatchAll" ma:showField="CatchAllData" ma:web="ad95c118-7e13-4475-93c5-e31b6d6eb7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d95c118-7e13-4475-93c5-e31b6d6eb7fa" xsi:nil="true"/>
    <lcf76f155ced4ddcb4097134ff3c332f xmlns="b8de31bf-3884-4a76-b047-3ef41313185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C528D03-53A3-43B4-8B52-81E4BAA3A2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de31bf-3884-4a76-b047-3ef413131851"/>
    <ds:schemaRef ds:uri="ad95c118-7e13-4475-93c5-e31b6d6eb7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456443-82FD-40D5-B9FC-DBC82FA79F60}">
  <ds:schemaRefs>
    <ds:schemaRef ds:uri="http://schemas.microsoft.com/sharepoint/v3/contenttype/forms"/>
  </ds:schemaRefs>
</ds:datastoreItem>
</file>

<file path=customXml/itemProps3.xml><?xml version="1.0" encoding="utf-8"?>
<ds:datastoreItem xmlns:ds="http://schemas.openxmlformats.org/officeDocument/2006/customXml" ds:itemID="{BF604DF6-7629-4EC4-92B1-1537A6C68FB6}">
  <ds:schemaRefs>
    <ds:schemaRef ds:uri="http://schemas.microsoft.com/office/2006/metadata/properties"/>
    <ds:schemaRef ds:uri="http://schemas.microsoft.com/office/infopath/2007/PartnerControls"/>
    <ds:schemaRef ds:uri="ad95c118-7e13-4475-93c5-e31b6d6eb7fa"/>
    <ds:schemaRef ds:uri="b8de31bf-3884-4a76-b047-3ef413131851"/>
  </ds:schemaRefs>
</ds:datastoreItem>
</file>

<file path=docProps/app.xml><?xml version="1.0" encoding="utf-8"?>
<Properties xmlns="http://schemas.openxmlformats.org/officeDocument/2006/extended-properties" xmlns:vt="http://schemas.openxmlformats.org/officeDocument/2006/docPropsVTypes">
  <Template>TEMPLATE PJC_theme_PowerPointtemplate - Copy</Template>
  <TotalTime>1785</TotalTime>
  <Words>2788</Words>
  <Application>Microsoft Office PowerPoint</Application>
  <PresentationFormat>On-screen Show (4:3)</PresentationFormat>
  <Paragraphs>189</Paragraphs>
  <Slides>14</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Malgun Gothic</vt:lpstr>
      <vt:lpstr>Aptos</vt:lpstr>
      <vt:lpstr>Arial</vt:lpstr>
      <vt:lpstr>Bell MT</vt:lpstr>
      <vt:lpstr>Calibri</vt:lpstr>
      <vt:lpstr>Courier New</vt:lpstr>
      <vt:lpstr>Wingdings</vt:lpstr>
      <vt:lpstr>Office Theme</vt:lpstr>
      <vt:lpstr>Custom Design</vt:lpstr>
      <vt:lpstr>Guardian Tracking System Update</vt:lpstr>
      <vt:lpstr>Agenda</vt:lpstr>
      <vt:lpstr>Statewide Guardianship Data Highlights</vt:lpstr>
      <vt:lpstr>  </vt:lpstr>
      <vt:lpstr>Ability to Close Domain When Removing a Guardian</vt:lpstr>
      <vt:lpstr>Amended Report Checkbox</vt:lpstr>
      <vt:lpstr>IP Representation </vt:lpstr>
      <vt:lpstr>Death Notice Search &amp; Death Records Report </vt:lpstr>
      <vt:lpstr>Guardian Case Load Report</vt:lpstr>
      <vt:lpstr>Uncertified Professional Guardians Report </vt:lpstr>
      <vt:lpstr>CMS to GTS: Limited Access</vt:lpstr>
      <vt:lpstr>CMS to GTS:  Participants with CMS Matches Report</vt:lpstr>
      <vt:lpstr>Upcoming Training</vt:lpstr>
      <vt:lpstr>Contact Information</vt:lpstr>
    </vt:vector>
  </TitlesOfParts>
  <Company>AOPC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Hinkel</dc:creator>
  <cp:lastModifiedBy>Rukmani Krishna</cp:lastModifiedBy>
  <cp:revision>5</cp:revision>
  <dcterms:created xsi:type="dcterms:W3CDTF">2026-07-06T14:06:05Z</dcterms:created>
  <dcterms:modified xsi:type="dcterms:W3CDTF">2026-07-09T20:31:38Z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0x01010036D14B61CD96ED48A08FD14F91540368</vt:lpwstr>
  </property>
  <property fmtid="{D5CDD505-2E9C-101B-9397-08002B2CF9AE}" pid="3" name="Order">
    <vt:r8>1248400</vt:r8>
  </property>
  <property fmtid="{D5CDD505-2E9C-101B-9397-08002B2CF9AE}" pid="4" name="MediaServiceImageTags">
    <vt:lpwstr/>
  </property>
</Properties>
</file>