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6"/>
  </p:notesMasterIdLst>
  <p:sldIdLst>
    <p:sldId id="261" r:id="rId5"/>
    <p:sldId id="285" r:id="rId6"/>
    <p:sldId id="317" r:id="rId7"/>
    <p:sldId id="318" r:id="rId8"/>
    <p:sldId id="323" r:id="rId9"/>
    <p:sldId id="319" r:id="rId10"/>
    <p:sldId id="320" r:id="rId11"/>
    <p:sldId id="322" r:id="rId12"/>
    <p:sldId id="321" r:id="rId13"/>
    <p:sldId id="315" r:id="rId14"/>
    <p:sldId id="260" r:id="rId15"/>
  </p:sldIdLst>
  <p:sldSz cx="12192000" cy="6858000"/>
  <p:notesSz cx="7010400"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722"/>
  </p:normalViewPr>
  <p:slideViewPr>
    <p:cSldViewPr snapToGrid="0" snapToObjects="1">
      <p:cViewPr varScale="1">
        <p:scale>
          <a:sx n="65" d="100"/>
          <a:sy n="65" d="100"/>
        </p:scale>
        <p:origin x="724" y="52"/>
      </p:cViewPr>
      <p:guideLst/>
    </p:cSldViewPr>
  </p:slideViewPr>
  <p:notesTextViewPr>
    <p:cViewPr>
      <p:scale>
        <a:sx n="1" d="1"/>
        <a:sy n="1" d="1"/>
      </p:scale>
      <p:origin x="0" y="0"/>
    </p:cViewPr>
  </p:notesTextViewPr>
  <p:gridSpacing cx="76200" cy="76200"/>
</p:viewPr>
</file>

<file path=ppt/_rels/presentation.xml.rels>&#65279;<?xml version="1.0" encoding="utf-8"?><Relationships xmlns="http://schemas.openxmlformats.org/package/2006/relationships"><Relationship Type="http://schemas.openxmlformats.org/officeDocument/2006/relationships/slide" Target="slides/slide4.xml" Id="rId8" /><Relationship Type="http://schemas.openxmlformats.org/officeDocument/2006/relationships/slide" Target="slides/slide9.xml" Id="rId13" /><Relationship Type="http://schemas.openxmlformats.org/officeDocument/2006/relationships/viewProps" Target="viewProps.xml" Id="rId18" /><Relationship Type="http://schemas.openxmlformats.org/officeDocument/2006/relationships/customXml" Target="../customXml/item3.xml" Id="rId3" /><Relationship Type="http://schemas.openxmlformats.org/officeDocument/2006/relationships/slide" Target="slides/slide3.xml" Id="rId7" /><Relationship Type="http://schemas.openxmlformats.org/officeDocument/2006/relationships/slide" Target="slides/slide8.xml" Id="rId12" /><Relationship Type="http://schemas.openxmlformats.org/officeDocument/2006/relationships/presProps" Target="presProps.xml" Id="rId17" /><Relationship Type="http://schemas.openxmlformats.org/officeDocument/2006/relationships/customXml" Target="../customXml/item2.xml" Id="rId2" /><Relationship Type="http://schemas.openxmlformats.org/officeDocument/2006/relationships/notesMaster" Target="notesMasters/notesMaster1.xml" Id="rId16" /><Relationship Type="http://schemas.openxmlformats.org/officeDocument/2006/relationships/tableStyles" Target="tableStyles.xml" Id="rId20" /><Relationship Type="http://schemas.openxmlformats.org/officeDocument/2006/relationships/customXml" Target="../customXml/item1.xml" Id="rId1" /><Relationship Type="http://schemas.openxmlformats.org/officeDocument/2006/relationships/slide" Target="slides/slide2.xml" Id="rId6" /><Relationship Type="http://schemas.openxmlformats.org/officeDocument/2006/relationships/slide" Target="slides/slide7.xml" Id="rId11" /><Relationship Type="http://schemas.openxmlformats.org/officeDocument/2006/relationships/slide" Target="slides/slide1.xml" Id="rId5" /><Relationship Type="http://schemas.openxmlformats.org/officeDocument/2006/relationships/slide" Target="slides/slide11.xml" Id="rId15" /><Relationship Type="http://schemas.openxmlformats.org/officeDocument/2006/relationships/slide" Target="slides/slide6.xml" Id="rId10" /><Relationship Type="http://schemas.openxmlformats.org/officeDocument/2006/relationships/theme" Target="theme/theme1.xml" Id="rId19" /><Relationship Type="http://schemas.openxmlformats.org/officeDocument/2006/relationships/slideMaster" Target="slideMasters/slideMaster1.xml" Id="rId4" /><Relationship Type="http://schemas.openxmlformats.org/officeDocument/2006/relationships/slide" Target="slides/slide5.xml" Id="rId9" /><Relationship Type="http://schemas.openxmlformats.org/officeDocument/2006/relationships/slide" Target="slides/slide10.xml" Id="rId14" /><Relationship Type="http://schemas.openxmlformats.org/officeDocument/2006/relationships/customXml" Target="/customXML/item4.xml" Id="imanage.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3408"/>
          </a:xfrm>
          <a:prstGeom prst="rect">
            <a:avLst/>
          </a:prstGeom>
        </p:spPr>
        <p:txBody>
          <a:bodyPr vert="horz" lIns="92830" tIns="46415" rIns="92830" bIns="46415" rtlCol="0"/>
          <a:lstStyle>
            <a:lvl1pPr algn="l">
              <a:defRPr sz="1200"/>
            </a:lvl1pPr>
          </a:lstStyle>
          <a:p>
            <a:endParaRPr lang="en-US"/>
          </a:p>
        </p:txBody>
      </p:sp>
      <p:sp>
        <p:nvSpPr>
          <p:cNvPr id="3" name="Date Placeholder 2"/>
          <p:cNvSpPr>
            <a:spLocks noGrp="1"/>
          </p:cNvSpPr>
          <p:nvPr>
            <p:ph type="dt" idx="1"/>
          </p:nvPr>
        </p:nvSpPr>
        <p:spPr>
          <a:xfrm>
            <a:off x="3970938" y="0"/>
            <a:ext cx="3037840" cy="463408"/>
          </a:xfrm>
          <a:prstGeom prst="rect">
            <a:avLst/>
          </a:prstGeom>
        </p:spPr>
        <p:txBody>
          <a:bodyPr vert="horz" lIns="92830" tIns="46415" rIns="92830" bIns="46415" rtlCol="0"/>
          <a:lstStyle>
            <a:lvl1pPr algn="r">
              <a:defRPr sz="1200"/>
            </a:lvl1pPr>
          </a:lstStyle>
          <a:p>
            <a:fld id="{2CCD9EBC-7B33-425B-9598-6C333A2EE07F}" type="datetimeFigureOut">
              <a:rPr lang="en-US" smtClean="0"/>
              <a:t>7/12/2026</a:t>
            </a:fld>
            <a:endParaRPr lang="en-US"/>
          </a:p>
        </p:txBody>
      </p:sp>
      <p:sp>
        <p:nvSpPr>
          <p:cNvPr id="4" name="Slide Image Placeholder 3"/>
          <p:cNvSpPr>
            <a:spLocks noGrp="1" noRot="1" noChangeAspect="1"/>
          </p:cNvSpPr>
          <p:nvPr>
            <p:ph type="sldImg" idx="2"/>
          </p:nvPr>
        </p:nvSpPr>
        <p:spPr>
          <a:xfrm>
            <a:off x="733425" y="1154113"/>
            <a:ext cx="5543550" cy="3117850"/>
          </a:xfrm>
          <a:prstGeom prst="rect">
            <a:avLst/>
          </a:prstGeom>
          <a:noFill/>
          <a:ln w="12700">
            <a:solidFill>
              <a:prstClr val="black"/>
            </a:solidFill>
          </a:ln>
        </p:spPr>
        <p:txBody>
          <a:bodyPr vert="horz" lIns="92830" tIns="46415" rIns="92830" bIns="46415" rtlCol="0" anchor="ctr"/>
          <a:lstStyle/>
          <a:p>
            <a:endParaRPr lang="en-US"/>
          </a:p>
        </p:txBody>
      </p:sp>
      <p:sp>
        <p:nvSpPr>
          <p:cNvPr id="5" name="Notes Placeholder 4"/>
          <p:cNvSpPr>
            <a:spLocks noGrp="1"/>
          </p:cNvSpPr>
          <p:nvPr>
            <p:ph type="body" sz="quarter" idx="3"/>
          </p:nvPr>
        </p:nvSpPr>
        <p:spPr>
          <a:xfrm>
            <a:off x="701040" y="4444861"/>
            <a:ext cx="5608320" cy="3636705"/>
          </a:xfrm>
          <a:prstGeom prst="rect">
            <a:avLst/>
          </a:prstGeom>
        </p:spPr>
        <p:txBody>
          <a:bodyPr vert="horz" lIns="92830" tIns="46415" rIns="92830" bIns="4641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69"/>
            <a:ext cx="3037840" cy="463407"/>
          </a:xfrm>
          <a:prstGeom prst="rect">
            <a:avLst/>
          </a:prstGeom>
        </p:spPr>
        <p:txBody>
          <a:bodyPr vert="horz" lIns="92830" tIns="46415" rIns="92830" bIns="46415"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772669"/>
            <a:ext cx="3037840" cy="463407"/>
          </a:xfrm>
          <a:prstGeom prst="rect">
            <a:avLst/>
          </a:prstGeom>
        </p:spPr>
        <p:txBody>
          <a:bodyPr vert="horz" lIns="92830" tIns="46415" rIns="92830" bIns="46415" rtlCol="0" anchor="b"/>
          <a:lstStyle>
            <a:lvl1pPr algn="r">
              <a:defRPr sz="1200"/>
            </a:lvl1pPr>
          </a:lstStyle>
          <a:p>
            <a:fld id="{3B535AE8-D665-496E-A1E9-E10593E7FB82}" type="slidenum">
              <a:rPr lang="en-US" smtClean="0"/>
              <a:t>‹#›</a:t>
            </a:fld>
            <a:endParaRPr lang="en-US"/>
          </a:p>
        </p:txBody>
      </p:sp>
    </p:spTree>
    <p:extLst>
      <p:ext uri="{BB962C8B-B14F-4D97-AF65-F5344CB8AC3E}">
        <p14:creationId xmlns:p14="http://schemas.microsoft.com/office/powerpoint/2010/main" val="37308633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9" name="Picture 8" descr="Shape&#10;&#10;Description automatically generated with medium confidence">
            <a:extLst>
              <a:ext uri="{FF2B5EF4-FFF2-40B4-BE49-F238E27FC236}">
                <a16:creationId xmlns:a16="http://schemas.microsoft.com/office/drawing/2014/main" id="{CBC4C7C9-7BC9-0F42-8BA6-A9ED910F0B4D}"/>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BC682593-D8A9-7640-80A9-B11B6A816A05}"/>
              </a:ext>
            </a:extLst>
          </p:cNvPr>
          <p:cNvSpPr>
            <a:spLocks noGrp="1"/>
          </p:cNvSpPr>
          <p:nvPr>
            <p:ph type="ctrTitle"/>
          </p:nvPr>
        </p:nvSpPr>
        <p:spPr>
          <a:xfrm>
            <a:off x="1524000" y="1122363"/>
            <a:ext cx="9746974" cy="2387600"/>
          </a:xfrm>
        </p:spPr>
        <p:txBody>
          <a:bodyPr anchor="b">
            <a:normAutofit/>
          </a:bodyPr>
          <a:lstStyle>
            <a:lvl1pPr algn="l">
              <a:defRPr sz="5400">
                <a:solidFill>
                  <a:schemeClr val="bg1"/>
                </a:solidFill>
                <a:latin typeface="Helvetica" pitchFamily="2" charset="0"/>
              </a:defRPr>
            </a:lvl1pPr>
          </a:lstStyle>
          <a:p>
            <a:r>
              <a:rPr lang="en-US" dirty="0"/>
              <a:t>Click to edit Master title style</a:t>
            </a:r>
          </a:p>
        </p:txBody>
      </p:sp>
      <p:sp>
        <p:nvSpPr>
          <p:cNvPr id="3" name="Subtitle 2">
            <a:extLst>
              <a:ext uri="{FF2B5EF4-FFF2-40B4-BE49-F238E27FC236}">
                <a16:creationId xmlns:a16="http://schemas.microsoft.com/office/drawing/2014/main" id="{F916B467-07FD-0440-BC00-78E07E9CEC01}"/>
              </a:ext>
            </a:extLst>
          </p:cNvPr>
          <p:cNvSpPr>
            <a:spLocks noGrp="1"/>
          </p:cNvSpPr>
          <p:nvPr>
            <p:ph type="subTitle" idx="1"/>
          </p:nvPr>
        </p:nvSpPr>
        <p:spPr>
          <a:xfrm>
            <a:off x="1524000" y="3602038"/>
            <a:ext cx="9144000" cy="1655762"/>
          </a:xfrm>
        </p:spPr>
        <p:txBody>
          <a:bodyPr/>
          <a:lstStyle>
            <a:lvl1pPr marL="0" indent="0" algn="l">
              <a:buNone/>
              <a:defRPr sz="2400">
                <a:solidFill>
                  <a:schemeClr val="bg1"/>
                </a:solidFill>
                <a:latin typeface="Helvetica"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8C938FB8-FE28-D040-9880-1AD4F0AFB804}"/>
              </a:ext>
            </a:extLst>
          </p:cNvPr>
          <p:cNvSpPr>
            <a:spLocks noGrp="1"/>
          </p:cNvSpPr>
          <p:nvPr>
            <p:ph type="dt" sz="half" idx="10"/>
          </p:nvPr>
        </p:nvSpPr>
        <p:spPr/>
        <p:txBody>
          <a:bodyPr/>
          <a:lstStyle>
            <a:lvl1pPr>
              <a:defRPr>
                <a:latin typeface="Helvetica" pitchFamily="2" charset="0"/>
              </a:defRPr>
            </a:lvl1pPr>
          </a:lstStyle>
          <a:p>
            <a:fld id="{EAEA01FE-0EA0-7943-A881-60E66D7B7BE5}" type="datetimeFigureOut">
              <a:rPr lang="en-US" smtClean="0"/>
              <a:pPr/>
              <a:t>7/12/2026</a:t>
            </a:fld>
            <a:endParaRPr lang="en-US" dirty="0"/>
          </a:p>
        </p:txBody>
      </p:sp>
      <p:sp>
        <p:nvSpPr>
          <p:cNvPr id="5" name="Footer Placeholder 4">
            <a:extLst>
              <a:ext uri="{FF2B5EF4-FFF2-40B4-BE49-F238E27FC236}">
                <a16:creationId xmlns:a16="http://schemas.microsoft.com/office/drawing/2014/main" id="{F13EA2C0-0BA2-6E45-BC60-479C01405A38}"/>
              </a:ext>
            </a:extLst>
          </p:cNvPr>
          <p:cNvSpPr>
            <a:spLocks noGrp="1"/>
          </p:cNvSpPr>
          <p:nvPr>
            <p:ph type="ftr" sz="quarter" idx="11"/>
          </p:nvPr>
        </p:nvSpPr>
        <p:spPr/>
        <p:txBody>
          <a:bodyPr/>
          <a:lstStyle>
            <a:lvl1pPr>
              <a:defRPr>
                <a:latin typeface="Helvetica" pitchFamily="2" charset="0"/>
              </a:defRPr>
            </a:lvl1pPr>
          </a:lstStyle>
          <a:p>
            <a:endParaRPr lang="en-US" dirty="0"/>
          </a:p>
        </p:txBody>
      </p:sp>
      <p:sp>
        <p:nvSpPr>
          <p:cNvPr id="6" name="Slide Number Placeholder 5">
            <a:extLst>
              <a:ext uri="{FF2B5EF4-FFF2-40B4-BE49-F238E27FC236}">
                <a16:creationId xmlns:a16="http://schemas.microsoft.com/office/drawing/2014/main" id="{BDBE8D3B-FF5A-2F4A-833A-A1273A23DEC4}"/>
              </a:ext>
            </a:extLst>
          </p:cNvPr>
          <p:cNvSpPr>
            <a:spLocks noGrp="1"/>
          </p:cNvSpPr>
          <p:nvPr>
            <p:ph type="sldNum" sz="quarter" idx="12"/>
          </p:nvPr>
        </p:nvSpPr>
        <p:spPr/>
        <p:txBody>
          <a:bodyPr/>
          <a:lstStyle>
            <a:lvl1pPr>
              <a:defRPr>
                <a:latin typeface="Helvetica" pitchFamily="2" charset="0"/>
              </a:defRPr>
            </a:lvl1pPr>
          </a:lstStyle>
          <a:p>
            <a:fld id="{D220BF2D-71B4-A043-BE8C-ED3C72EF8804}" type="slidenum">
              <a:rPr lang="en-US" smtClean="0"/>
              <a:pPr/>
              <a:t>‹#›</a:t>
            </a:fld>
            <a:endParaRPr lang="en-US" dirty="0"/>
          </a:p>
        </p:txBody>
      </p:sp>
      <p:sp>
        <p:nvSpPr>
          <p:cNvPr id="7" name="TextBox 6">
            <a:extLst>
              <a:ext uri="{FF2B5EF4-FFF2-40B4-BE49-F238E27FC236}">
                <a16:creationId xmlns:a16="http://schemas.microsoft.com/office/drawing/2014/main" id="{54D373CC-EE2F-1C43-AA74-6E7BE766BE91}"/>
              </a:ext>
            </a:extLst>
          </p:cNvPr>
          <p:cNvSpPr txBox="1"/>
          <p:nvPr userDrawn="1"/>
        </p:nvSpPr>
        <p:spPr>
          <a:xfrm>
            <a:off x="848139" y="5642272"/>
            <a:ext cx="11039856" cy="246221"/>
          </a:xfrm>
          <a:prstGeom prst="rect">
            <a:avLst/>
          </a:prstGeom>
          <a:noFill/>
        </p:spPr>
        <p:txBody>
          <a:bodyPr wrap="square" rtlCol="0">
            <a:spAutoFit/>
          </a:bodyPr>
          <a:lstStyle/>
          <a:p>
            <a:pPr algn="r"/>
            <a:r>
              <a:rPr lang="en-US" sz="950" b="1" i="0" dirty="0">
                <a:latin typeface="Helvetica" pitchFamily="2" charset="0"/>
              </a:rPr>
              <a:t>LANCASTER  ·  YORK  ·  READING  ·  HARRISBURG  ·  HANOVER  ·  LEBANON  ·  MALVERN  ·  GETTYSBURG  ·  SCHUYLKILL HAVEN  ·  HUNT VALLEY, MD  ·  COLUMBIA, MD </a:t>
            </a:r>
          </a:p>
        </p:txBody>
      </p:sp>
      <p:sp>
        <p:nvSpPr>
          <p:cNvPr id="8" name="TextBox 7">
            <a:extLst>
              <a:ext uri="{FF2B5EF4-FFF2-40B4-BE49-F238E27FC236}">
                <a16:creationId xmlns:a16="http://schemas.microsoft.com/office/drawing/2014/main" id="{DD6FC773-7792-6E49-BE86-BF3E9AE8454F}"/>
              </a:ext>
            </a:extLst>
          </p:cNvPr>
          <p:cNvSpPr txBox="1"/>
          <p:nvPr userDrawn="1"/>
        </p:nvSpPr>
        <p:spPr>
          <a:xfrm>
            <a:off x="8392732" y="6578821"/>
            <a:ext cx="3799268" cy="261610"/>
          </a:xfrm>
          <a:prstGeom prst="rect">
            <a:avLst/>
          </a:prstGeom>
          <a:noFill/>
        </p:spPr>
        <p:txBody>
          <a:bodyPr wrap="square" rtlCol="0">
            <a:spAutoFit/>
          </a:bodyPr>
          <a:lstStyle/>
          <a:p>
            <a:pPr algn="r"/>
            <a:r>
              <a:rPr lang="en-US" sz="1100" dirty="0">
                <a:solidFill>
                  <a:schemeClr val="bg1"/>
                </a:solidFill>
                <a:latin typeface="Helvetica" pitchFamily="2" charset="0"/>
              </a:rPr>
              <a:t>© 2025 Barley Snyder LLP</a:t>
            </a:r>
          </a:p>
        </p:txBody>
      </p:sp>
    </p:spTree>
    <p:extLst>
      <p:ext uri="{BB962C8B-B14F-4D97-AF65-F5344CB8AC3E}">
        <p14:creationId xmlns:p14="http://schemas.microsoft.com/office/powerpoint/2010/main" val="4595009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60442" y="365125"/>
            <a:ext cx="9793357" cy="1325563"/>
          </a:xfrm>
        </p:spPr>
        <p:txBody>
          <a:bodyPr/>
          <a:lstStyle>
            <a:lvl1pPr>
              <a:defRPr>
                <a:solidFill>
                  <a:schemeClr val="bg1"/>
                </a:solidFill>
                <a:latin typeface="Helvetica" pitchFamily="2"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b="0" i="0">
                <a:latin typeface="Helvetica" pitchFamily="2" charset="0"/>
              </a:defRPr>
            </a:lvl1pPr>
            <a:lvl2pPr>
              <a:defRPr b="0" i="0">
                <a:latin typeface="Helvetica" pitchFamily="2" charset="0"/>
              </a:defRPr>
            </a:lvl2pPr>
            <a:lvl3pPr>
              <a:defRPr b="0" i="0">
                <a:latin typeface="Helvetica" pitchFamily="2" charset="0"/>
              </a:defRPr>
            </a:lvl3pPr>
            <a:lvl4pPr>
              <a:defRPr b="0" i="0">
                <a:latin typeface="Helvetica" pitchFamily="2" charset="0"/>
              </a:defRPr>
            </a:lvl4pPr>
            <a:lvl5pPr>
              <a:defRPr b="0" i="0">
                <a:latin typeface="Helvetica" pitchFamily="2"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838200" y="6157570"/>
            <a:ext cx="2743200" cy="365125"/>
          </a:xfrm>
        </p:spPr>
        <p:txBody>
          <a:bodyPr/>
          <a:lstStyle>
            <a:lvl1pPr>
              <a:defRPr>
                <a:latin typeface="Helvetica" pitchFamily="2" charset="0"/>
              </a:defRPr>
            </a:lvl1pPr>
          </a:lstStyle>
          <a:p>
            <a:fld id="{27DE2A63-52F7-4652-8F54-EB271F2A16A4}" type="datetimeFigureOut">
              <a:rPr lang="en-US" smtClean="0"/>
              <a:pPr/>
              <a:t>7/12/2026</a:t>
            </a:fld>
            <a:endParaRPr lang="en-US" dirty="0"/>
          </a:p>
        </p:txBody>
      </p:sp>
      <p:sp>
        <p:nvSpPr>
          <p:cNvPr id="5" name="Footer Placeholder 4"/>
          <p:cNvSpPr>
            <a:spLocks noGrp="1"/>
          </p:cNvSpPr>
          <p:nvPr>
            <p:ph type="ftr" sz="quarter" idx="11"/>
          </p:nvPr>
        </p:nvSpPr>
        <p:spPr>
          <a:xfrm>
            <a:off x="4038600" y="6157570"/>
            <a:ext cx="4114800" cy="365125"/>
          </a:xfrm>
        </p:spPr>
        <p:txBody>
          <a:bodyPr/>
          <a:lstStyle>
            <a:lvl1pPr>
              <a:defRPr>
                <a:latin typeface="Helvetica" pitchFamily="2" charset="0"/>
              </a:defRPr>
            </a:lvl1pPr>
          </a:lstStyle>
          <a:p>
            <a:endParaRPr lang="en-US" dirty="0"/>
          </a:p>
        </p:txBody>
      </p:sp>
      <p:sp>
        <p:nvSpPr>
          <p:cNvPr id="6" name="Slide Number Placeholder 5"/>
          <p:cNvSpPr>
            <a:spLocks noGrp="1"/>
          </p:cNvSpPr>
          <p:nvPr>
            <p:ph type="sldNum" sz="quarter" idx="12"/>
          </p:nvPr>
        </p:nvSpPr>
        <p:spPr>
          <a:xfrm>
            <a:off x="8610600" y="6157570"/>
            <a:ext cx="2743200" cy="365125"/>
          </a:xfrm>
        </p:spPr>
        <p:txBody>
          <a:bodyPr/>
          <a:lstStyle>
            <a:lvl1pPr>
              <a:defRPr>
                <a:latin typeface="Helvetica" pitchFamily="2" charset="0"/>
              </a:defRPr>
            </a:lvl1pPr>
          </a:lstStyle>
          <a:p>
            <a:fld id="{A24B0914-E6DE-46A1-AA8F-C9389CCD9C4A}" type="slidenum">
              <a:rPr lang="en-US" smtClean="0"/>
              <a:pPr/>
              <a:t>‹#›</a:t>
            </a:fld>
            <a:endParaRPr lang="en-US" dirty="0"/>
          </a:p>
        </p:txBody>
      </p:sp>
      <p:sp>
        <p:nvSpPr>
          <p:cNvPr id="7" name="TextBox 6">
            <a:extLst>
              <a:ext uri="{FF2B5EF4-FFF2-40B4-BE49-F238E27FC236}">
                <a16:creationId xmlns:a16="http://schemas.microsoft.com/office/drawing/2014/main" id="{3FA1FE7A-0728-E840-9F80-815692D5CB09}"/>
              </a:ext>
            </a:extLst>
          </p:cNvPr>
          <p:cNvSpPr txBox="1"/>
          <p:nvPr userDrawn="1"/>
        </p:nvSpPr>
        <p:spPr>
          <a:xfrm>
            <a:off x="8392732" y="6578821"/>
            <a:ext cx="3799268" cy="261610"/>
          </a:xfrm>
          <a:prstGeom prst="rect">
            <a:avLst/>
          </a:prstGeom>
          <a:noFill/>
        </p:spPr>
        <p:txBody>
          <a:bodyPr wrap="square" rtlCol="0">
            <a:spAutoFit/>
          </a:bodyPr>
          <a:lstStyle/>
          <a:p>
            <a:pPr algn="r"/>
            <a:r>
              <a:rPr lang="en-US" sz="1100" dirty="0">
                <a:solidFill>
                  <a:schemeClr val="bg1"/>
                </a:solidFill>
                <a:latin typeface="Helvetica" pitchFamily="2" charset="0"/>
              </a:rPr>
              <a:t>© 2025 Barley Snyder LLP</a:t>
            </a:r>
          </a:p>
        </p:txBody>
      </p:sp>
    </p:spTree>
    <p:extLst>
      <p:ext uri="{BB962C8B-B14F-4D97-AF65-F5344CB8AC3E}">
        <p14:creationId xmlns:p14="http://schemas.microsoft.com/office/powerpoint/2010/main" val="23899764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11" name="Picture 10" descr="Shape&#10;&#10;Description automatically generated">
            <a:extLst>
              <a:ext uri="{FF2B5EF4-FFF2-40B4-BE49-F238E27FC236}">
                <a16:creationId xmlns:a16="http://schemas.microsoft.com/office/drawing/2014/main" id="{7C6F06C7-5E41-7341-9D7C-7D04D6E2C72F}"/>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FA8AD7B1-1F83-B64D-A68A-DAE862319363}"/>
              </a:ext>
            </a:extLst>
          </p:cNvPr>
          <p:cNvSpPr>
            <a:spLocks noGrp="1"/>
          </p:cNvSpPr>
          <p:nvPr>
            <p:ph type="title"/>
          </p:nvPr>
        </p:nvSpPr>
        <p:spPr>
          <a:xfrm>
            <a:off x="831850" y="1709738"/>
            <a:ext cx="10515600" cy="2852737"/>
          </a:xfrm>
        </p:spPr>
        <p:txBody>
          <a:bodyPr anchor="b">
            <a:normAutofit/>
          </a:bodyPr>
          <a:lstStyle>
            <a:lvl1pPr>
              <a:defRPr sz="5400">
                <a:latin typeface="Helvetica" pitchFamily="2"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010F87BC-445A-964F-847E-A6C1F2CCF3F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8B4BFE45-F500-4F4A-AB74-AEA56A342617}"/>
              </a:ext>
            </a:extLst>
          </p:cNvPr>
          <p:cNvSpPr>
            <a:spLocks noGrp="1"/>
          </p:cNvSpPr>
          <p:nvPr>
            <p:ph type="dt" sz="half" idx="10"/>
          </p:nvPr>
        </p:nvSpPr>
        <p:spPr/>
        <p:txBody>
          <a:bodyPr/>
          <a:lstStyle>
            <a:lvl1pPr>
              <a:defRPr>
                <a:latin typeface="Helvetica" pitchFamily="2" charset="0"/>
              </a:defRPr>
            </a:lvl1pPr>
          </a:lstStyle>
          <a:p>
            <a:fld id="{EAEA01FE-0EA0-7943-A881-60E66D7B7BE5}" type="datetimeFigureOut">
              <a:rPr lang="en-US" smtClean="0"/>
              <a:pPr/>
              <a:t>7/12/2026</a:t>
            </a:fld>
            <a:endParaRPr lang="en-US" dirty="0"/>
          </a:p>
        </p:txBody>
      </p:sp>
      <p:sp>
        <p:nvSpPr>
          <p:cNvPr id="5" name="Footer Placeholder 4">
            <a:extLst>
              <a:ext uri="{FF2B5EF4-FFF2-40B4-BE49-F238E27FC236}">
                <a16:creationId xmlns:a16="http://schemas.microsoft.com/office/drawing/2014/main" id="{7007D10E-AC0D-0443-B497-EE5BED2900CF}"/>
              </a:ext>
            </a:extLst>
          </p:cNvPr>
          <p:cNvSpPr>
            <a:spLocks noGrp="1"/>
          </p:cNvSpPr>
          <p:nvPr>
            <p:ph type="ftr" sz="quarter" idx="11"/>
          </p:nvPr>
        </p:nvSpPr>
        <p:spPr/>
        <p:txBody>
          <a:bodyPr/>
          <a:lstStyle>
            <a:lvl1pPr>
              <a:defRPr>
                <a:latin typeface="Helvetica" pitchFamily="2" charset="0"/>
              </a:defRPr>
            </a:lvl1pPr>
          </a:lstStyle>
          <a:p>
            <a:endParaRPr lang="en-US" dirty="0"/>
          </a:p>
        </p:txBody>
      </p:sp>
      <p:sp>
        <p:nvSpPr>
          <p:cNvPr id="6" name="Slide Number Placeholder 5">
            <a:extLst>
              <a:ext uri="{FF2B5EF4-FFF2-40B4-BE49-F238E27FC236}">
                <a16:creationId xmlns:a16="http://schemas.microsoft.com/office/drawing/2014/main" id="{ABE44915-340C-B14D-8488-E8E8ADD3F3AA}"/>
              </a:ext>
            </a:extLst>
          </p:cNvPr>
          <p:cNvSpPr>
            <a:spLocks noGrp="1"/>
          </p:cNvSpPr>
          <p:nvPr>
            <p:ph type="sldNum" sz="quarter" idx="12"/>
          </p:nvPr>
        </p:nvSpPr>
        <p:spPr/>
        <p:txBody>
          <a:bodyPr/>
          <a:lstStyle>
            <a:lvl1pPr>
              <a:defRPr>
                <a:latin typeface="Helvetica" pitchFamily="2" charset="0"/>
              </a:defRPr>
            </a:lvl1pPr>
          </a:lstStyle>
          <a:p>
            <a:fld id="{D220BF2D-71B4-A043-BE8C-ED3C72EF8804}" type="slidenum">
              <a:rPr lang="en-US" smtClean="0"/>
              <a:pPr/>
              <a:t>‹#›</a:t>
            </a:fld>
            <a:endParaRPr lang="en-US" dirty="0"/>
          </a:p>
        </p:txBody>
      </p:sp>
      <p:sp>
        <p:nvSpPr>
          <p:cNvPr id="9" name="TextBox 8">
            <a:extLst>
              <a:ext uri="{FF2B5EF4-FFF2-40B4-BE49-F238E27FC236}">
                <a16:creationId xmlns:a16="http://schemas.microsoft.com/office/drawing/2014/main" id="{4C274FD2-F55E-4144-A16D-67ABB828F947}"/>
              </a:ext>
            </a:extLst>
          </p:cNvPr>
          <p:cNvSpPr txBox="1"/>
          <p:nvPr userDrawn="1"/>
        </p:nvSpPr>
        <p:spPr>
          <a:xfrm>
            <a:off x="8392732" y="6578821"/>
            <a:ext cx="3799268" cy="261610"/>
          </a:xfrm>
          <a:prstGeom prst="rect">
            <a:avLst/>
          </a:prstGeom>
          <a:noFill/>
        </p:spPr>
        <p:txBody>
          <a:bodyPr wrap="square" rtlCol="0">
            <a:spAutoFit/>
          </a:bodyPr>
          <a:lstStyle/>
          <a:p>
            <a:pPr algn="r"/>
            <a:r>
              <a:rPr lang="en-US" sz="1100" dirty="0">
                <a:solidFill>
                  <a:schemeClr val="bg1"/>
                </a:solidFill>
                <a:latin typeface="Helvetica" pitchFamily="2" charset="0"/>
              </a:rPr>
              <a:t>© 2025 Barley Snyder LLP</a:t>
            </a:r>
          </a:p>
        </p:txBody>
      </p:sp>
    </p:spTree>
    <p:extLst>
      <p:ext uri="{BB962C8B-B14F-4D97-AF65-F5344CB8AC3E}">
        <p14:creationId xmlns:p14="http://schemas.microsoft.com/office/powerpoint/2010/main" val="28426625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Tx" preserve="1">
  <p:cSld name="1_Content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atin typeface="Helvetica" pitchFamily="2" charset="0"/>
              </a:defRPr>
            </a:lvl1pPr>
          </a:lstStyle>
          <a:p>
            <a:r>
              <a:rPr lang="en-US" dirty="0"/>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atin typeface="Helvetica" pitchFamily="2"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Date Placeholder 4"/>
          <p:cNvSpPr>
            <a:spLocks noGrp="1"/>
          </p:cNvSpPr>
          <p:nvPr>
            <p:ph type="dt" sz="half" idx="10"/>
          </p:nvPr>
        </p:nvSpPr>
        <p:spPr>
          <a:xfrm>
            <a:off x="838200" y="6157570"/>
            <a:ext cx="2743200" cy="365125"/>
          </a:xfrm>
        </p:spPr>
        <p:txBody>
          <a:bodyPr/>
          <a:lstStyle>
            <a:lvl1pPr>
              <a:defRPr>
                <a:latin typeface="Helvetica" pitchFamily="2" charset="0"/>
              </a:defRPr>
            </a:lvl1pPr>
          </a:lstStyle>
          <a:p>
            <a:fld id="{27DE2A63-52F7-4652-8F54-EB271F2A16A4}" type="datetimeFigureOut">
              <a:rPr lang="en-US" smtClean="0"/>
              <a:pPr/>
              <a:t>7/12/2026</a:t>
            </a:fld>
            <a:endParaRPr lang="en-US" dirty="0"/>
          </a:p>
        </p:txBody>
      </p:sp>
      <p:sp>
        <p:nvSpPr>
          <p:cNvPr id="6" name="Footer Placeholder 5"/>
          <p:cNvSpPr>
            <a:spLocks noGrp="1"/>
          </p:cNvSpPr>
          <p:nvPr>
            <p:ph type="ftr" sz="quarter" idx="11"/>
          </p:nvPr>
        </p:nvSpPr>
        <p:spPr>
          <a:xfrm>
            <a:off x="4038600" y="6157570"/>
            <a:ext cx="4114800" cy="365125"/>
          </a:xfrm>
        </p:spPr>
        <p:txBody>
          <a:bodyPr/>
          <a:lstStyle>
            <a:lvl1pPr>
              <a:defRPr>
                <a:latin typeface="Helvetica" pitchFamily="2" charset="0"/>
              </a:defRPr>
            </a:lvl1pPr>
          </a:lstStyle>
          <a:p>
            <a:endParaRPr lang="en-US" dirty="0"/>
          </a:p>
        </p:txBody>
      </p:sp>
      <p:sp>
        <p:nvSpPr>
          <p:cNvPr id="7" name="Slide Number Placeholder 6"/>
          <p:cNvSpPr>
            <a:spLocks noGrp="1"/>
          </p:cNvSpPr>
          <p:nvPr>
            <p:ph type="sldNum" sz="quarter" idx="12"/>
          </p:nvPr>
        </p:nvSpPr>
        <p:spPr>
          <a:xfrm>
            <a:off x="8610600" y="6157570"/>
            <a:ext cx="2743200" cy="365125"/>
          </a:xfrm>
        </p:spPr>
        <p:txBody>
          <a:bodyPr/>
          <a:lstStyle>
            <a:lvl1pPr>
              <a:defRPr>
                <a:latin typeface="Helvetica" pitchFamily="2" charset="0"/>
              </a:defRPr>
            </a:lvl1pPr>
          </a:lstStyle>
          <a:p>
            <a:fld id="{A24B0914-E6DE-46A1-AA8F-C9389CCD9C4A}" type="slidenum">
              <a:rPr lang="en-US" smtClean="0"/>
              <a:pPr/>
              <a:t>‹#›</a:t>
            </a:fld>
            <a:endParaRPr lang="en-US" dirty="0"/>
          </a:p>
        </p:txBody>
      </p:sp>
      <p:sp>
        <p:nvSpPr>
          <p:cNvPr id="8" name="TextBox 7">
            <a:extLst>
              <a:ext uri="{FF2B5EF4-FFF2-40B4-BE49-F238E27FC236}">
                <a16:creationId xmlns:a16="http://schemas.microsoft.com/office/drawing/2014/main" id="{51807FA6-8428-1C48-ABC5-32FF3FF7AADC}"/>
              </a:ext>
            </a:extLst>
          </p:cNvPr>
          <p:cNvSpPr txBox="1"/>
          <p:nvPr userDrawn="1"/>
        </p:nvSpPr>
        <p:spPr>
          <a:xfrm>
            <a:off x="8392732" y="6578821"/>
            <a:ext cx="3799268" cy="261610"/>
          </a:xfrm>
          <a:prstGeom prst="rect">
            <a:avLst/>
          </a:prstGeom>
          <a:noFill/>
        </p:spPr>
        <p:txBody>
          <a:bodyPr wrap="square" rtlCol="0">
            <a:spAutoFit/>
          </a:bodyPr>
          <a:lstStyle/>
          <a:p>
            <a:pPr algn="r"/>
            <a:r>
              <a:rPr lang="en-US" sz="1100" dirty="0">
                <a:solidFill>
                  <a:schemeClr val="bg1"/>
                </a:solidFill>
                <a:latin typeface="Helvetica" pitchFamily="2" charset="0"/>
              </a:rPr>
              <a:t>© 2025 Barley Snyder LLP</a:t>
            </a:r>
          </a:p>
        </p:txBody>
      </p:sp>
    </p:spTree>
    <p:extLst>
      <p:ext uri="{BB962C8B-B14F-4D97-AF65-F5344CB8AC3E}">
        <p14:creationId xmlns:p14="http://schemas.microsoft.com/office/powerpoint/2010/main" val="6318921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bg>
      <p:bgPr>
        <a:blipFill dpi="0" rotWithShape="1">
          <a:blip r:embed="rId2">
            <a:lum/>
          </a:blip>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18082" y="365125"/>
            <a:ext cx="9837306" cy="1325563"/>
          </a:xfrm>
        </p:spPr>
        <p:txBody>
          <a:bodyPr/>
          <a:lstStyle>
            <a:lvl1pPr>
              <a:defRPr>
                <a:solidFill>
                  <a:schemeClr val="bg1"/>
                </a:solidFill>
              </a:defRPr>
            </a:lvl1p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7DE2A63-52F7-4652-8F54-EB271F2A16A4}" type="datetimeFigureOut">
              <a:rPr lang="en-US" smtClean="0"/>
              <a:t>7/12/2026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0" name="TextBox 9"/>
          <p:cNvSpPr txBox="1"/>
          <p:nvPr userDrawn="1"/>
        </p:nvSpPr>
        <p:spPr>
          <a:xfrm>
            <a:off x="8392732" y="6578821"/>
            <a:ext cx="3799268" cy="261610"/>
          </a:xfrm>
          <a:prstGeom prst="rect">
            <a:avLst/>
          </a:prstGeom>
          <a:noFill/>
        </p:spPr>
        <p:txBody>
          <a:bodyPr wrap="square" rtlCol="0">
            <a:spAutoFit/>
          </a:bodyPr>
          <a:lstStyle/>
          <a:p>
            <a:pPr algn="r"/>
            <a:r>
              <a:rPr lang="en-US" sz="1100">
                <a:solidFill>
                  <a:schemeClr val="bg1"/>
                </a:solidFill>
                <a:latin typeface="Helvetica" pitchFamily="2" charset="0"/>
              </a:rPr>
              <a:t>© 2025 </a:t>
            </a:r>
            <a:r>
              <a:rPr lang="en-US" sz="1100" dirty="0">
                <a:solidFill>
                  <a:schemeClr val="bg1"/>
                </a:solidFill>
                <a:latin typeface="Helvetica" pitchFamily="2" charset="0"/>
              </a:rPr>
              <a:t>Barley Snyder LLP</a:t>
            </a:r>
          </a:p>
        </p:txBody>
      </p:sp>
      <p:sp>
        <p:nvSpPr>
          <p:cNvPr id="11" name="Slide Number Placeholder 5"/>
          <p:cNvSpPr txBox="1"/>
          <p:nvPr userDrawn="1"/>
        </p:nvSpPr>
        <p:spPr>
          <a:xfrm>
            <a:off x="172493" y="248513"/>
            <a:ext cx="665707"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24B0914-E6DE-46A1-AA8F-C9389CCD9C4A}" type="slidenum">
              <a:rPr lang="en-US" sz="2400" smtClean="0">
                <a:solidFill>
                  <a:schemeClr val="bg1"/>
                </a:solidFill>
              </a:rPr>
              <a:t>‹#›</a:t>
            </a:fld>
            <a:endParaRPr lang="en-US" sz="2400" dirty="0">
              <a:solidFill>
                <a:schemeClr val="bg1"/>
              </a:solidFill>
            </a:endParaRPr>
          </a:p>
        </p:txBody>
      </p:sp>
    </p:spTree>
    <p:extLst>
      <p:ext uri="{BB962C8B-B14F-4D97-AF65-F5344CB8AC3E}">
        <p14:creationId xmlns:p14="http://schemas.microsoft.com/office/powerpoint/2010/main" val="1834896747"/>
      </p:ext>
    </p:extLst>
  </p:cSld>
  <p:clrMapOvr>
    <a:masterClrMapping/>
  </p:clrMapOvr>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25D3ECF-8E68-3244-BE43-3D52E3EC803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3F49072E-D016-314D-B770-0D3E1D90DC0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66330FB1-6B61-D441-A943-8F3B84301DE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Helvetica" pitchFamily="2" charset="0"/>
              </a:defRPr>
            </a:lvl1pPr>
          </a:lstStyle>
          <a:p>
            <a:fld id="{EAEA01FE-0EA0-7943-A881-60E66D7B7BE5}" type="datetimeFigureOut">
              <a:rPr lang="en-US" smtClean="0"/>
              <a:pPr/>
              <a:t>7/12/2026</a:t>
            </a:fld>
            <a:endParaRPr lang="en-US" dirty="0"/>
          </a:p>
        </p:txBody>
      </p:sp>
      <p:sp>
        <p:nvSpPr>
          <p:cNvPr id="5" name="Footer Placeholder 4">
            <a:extLst>
              <a:ext uri="{FF2B5EF4-FFF2-40B4-BE49-F238E27FC236}">
                <a16:creationId xmlns:a16="http://schemas.microsoft.com/office/drawing/2014/main" id="{F37A8D7D-973E-8E41-9B31-8A4D3ED8E9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Helvetica" pitchFamily="2" charset="0"/>
              </a:defRPr>
            </a:lvl1pPr>
          </a:lstStyle>
          <a:p>
            <a:endParaRPr lang="en-US" dirty="0"/>
          </a:p>
        </p:txBody>
      </p:sp>
      <p:sp>
        <p:nvSpPr>
          <p:cNvPr id="6" name="Slide Number Placeholder 5">
            <a:extLst>
              <a:ext uri="{FF2B5EF4-FFF2-40B4-BE49-F238E27FC236}">
                <a16:creationId xmlns:a16="http://schemas.microsoft.com/office/drawing/2014/main" id="{CB37E433-918C-EF44-AED3-B993152E30B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Helvetica" pitchFamily="2" charset="0"/>
              </a:defRPr>
            </a:lvl1pPr>
          </a:lstStyle>
          <a:p>
            <a:fld id="{D220BF2D-71B4-A043-BE8C-ED3C72EF8804}" type="slidenum">
              <a:rPr lang="en-US" smtClean="0"/>
              <a:pPr/>
              <a:t>‹#›</a:t>
            </a:fld>
            <a:endParaRPr lang="en-US" dirty="0"/>
          </a:p>
        </p:txBody>
      </p:sp>
    </p:spTree>
    <p:extLst>
      <p:ext uri="{BB962C8B-B14F-4D97-AF65-F5344CB8AC3E}">
        <p14:creationId xmlns:p14="http://schemas.microsoft.com/office/powerpoint/2010/main" val="2435728014"/>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1" r:id="rId3"/>
    <p:sldLayoutId id="2147483661" r:id="rId4"/>
    <p:sldLayoutId id="2147483662" r:id="rId5"/>
  </p:sldLayoutIdLst>
  <p:txStyles>
    <p:titleStyle>
      <a:lvl1pPr algn="l" defTabSz="914400" rtl="0" eaLnBrk="1" latinLnBrk="0" hangingPunct="1">
        <a:lnSpc>
          <a:spcPct val="90000"/>
        </a:lnSpc>
        <a:spcBef>
          <a:spcPct val="0"/>
        </a:spcBef>
        <a:buNone/>
        <a:defRPr sz="4400" kern="1200">
          <a:solidFill>
            <a:schemeClr val="tx1"/>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Helvetica"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Helvetica"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Helvetica"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www.google.com/search?q=maryland+electronic+will+execution+4-102&amp;sca_esv=82488175a68bcb40&amp;rlz=1C1GCEB_enUS1162US1174&amp;amc=1&amp;aep=42&amp;prmd=ivns&amp;source=lnms&amp;sa=X&amp;ved=2ahUKEwiztd_U3LyVAxUGE1kFHdH4JGcQ0pQJegQIBhAF"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01035" y="2127111"/>
            <a:ext cx="9189929" cy="1879262"/>
          </a:xfrm>
        </p:spPr>
        <p:txBody>
          <a:bodyPr>
            <a:normAutofit fontScale="90000"/>
          </a:bodyPr>
          <a:lstStyle/>
          <a:p>
            <a:pPr algn="ctr"/>
            <a:r>
              <a:rPr lang="en-US" dirty="0">
                <a:solidFill>
                  <a:schemeClr val="bg1"/>
                </a:solidFill>
              </a:rPr>
              <a:t>Electronic Will </a:t>
            </a:r>
            <a:r>
              <a:rPr lang="en-US" dirty="0" err="1">
                <a:solidFill>
                  <a:schemeClr val="bg1"/>
                </a:solidFill>
              </a:rPr>
              <a:t>LegislationUpdates</a:t>
            </a:r>
            <a:br>
              <a:rPr lang="en-US" dirty="0">
                <a:solidFill>
                  <a:schemeClr val="bg1"/>
                </a:solidFill>
              </a:rPr>
            </a:br>
            <a:endParaRPr lang="en-US" dirty="0">
              <a:solidFill>
                <a:schemeClr val="bg1"/>
              </a:solidFill>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60761" y="396302"/>
            <a:ext cx="2963394" cy="525071"/>
          </a:xfrm>
          <a:prstGeom prst="rect">
            <a:avLst/>
          </a:prstGeom>
        </p:spPr>
      </p:pic>
      <p:sp>
        <p:nvSpPr>
          <p:cNvPr id="8" name="Subtitle 7">
            <a:extLst>
              <a:ext uri="{FF2B5EF4-FFF2-40B4-BE49-F238E27FC236}">
                <a16:creationId xmlns:a16="http://schemas.microsoft.com/office/drawing/2014/main" id="{055E7455-EB81-4386-899E-F47ED49991D6}"/>
              </a:ext>
            </a:extLst>
          </p:cNvPr>
          <p:cNvSpPr>
            <a:spLocks noGrp="1"/>
          </p:cNvSpPr>
          <p:nvPr>
            <p:ph type="subTitle" idx="1"/>
          </p:nvPr>
        </p:nvSpPr>
        <p:spPr/>
        <p:txBody>
          <a:bodyPr>
            <a:normAutofit lnSpcReduction="10000"/>
          </a:bodyPr>
          <a:lstStyle/>
          <a:p>
            <a:pPr algn="ctr"/>
            <a:endParaRPr lang="en-US" dirty="0"/>
          </a:p>
          <a:p>
            <a:pPr algn="ctr"/>
            <a:r>
              <a:rPr lang="en-US" dirty="0"/>
              <a:t>Lisa Grayson, Esq (Cumberland County)</a:t>
            </a:r>
          </a:p>
          <a:p>
            <a:pPr algn="ctr"/>
            <a:r>
              <a:rPr lang="en-US" dirty="0"/>
              <a:t>Tina Lawson (Montgomery County)</a:t>
            </a:r>
          </a:p>
          <a:p>
            <a:pPr algn="ctr"/>
            <a:r>
              <a:rPr lang="en-US" dirty="0"/>
              <a:t>Solicitor Alex Snyder, Esq.</a:t>
            </a:r>
          </a:p>
        </p:txBody>
      </p:sp>
    </p:spTree>
    <p:extLst>
      <p:ext uri="{BB962C8B-B14F-4D97-AF65-F5344CB8AC3E}">
        <p14:creationId xmlns:p14="http://schemas.microsoft.com/office/powerpoint/2010/main" val="2320521925"/>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BF0D89-E62F-BDBB-5A46-72A11E485454}"/>
              </a:ext>
            </a:extLst>
          </p:cNvPr>
          <p:cNvSpPr>
            <a:spLocks noGrp="1"/>
          </p:cNvSpPr>
          <p:nvPr>
            <p:ph type="title"/>
          </p:nvPr>
        </p:nvSpPr>
        <p:spPr/>
        <p:txBody>
          <a:bodyPr/>
          <a:lstStyle/>
          <a:p>
            <a:r>
              <a:rPr lang="en-US" dirty="0"/>
              <a:t>Questions?</a:t>
            </a:r>
          </a:p>
        </p:txBody>
      </p:sp>
      <p:sp>
        <p:nvSpPr>
          <p:cNvPr id="3" name="Content Placeholder 2">
            <a:extLst>
              <a:ext uri="{FF2B5EF4-FFF2-40B4-BE49-F238E27FC236}">
                <a16:creationId xmlns:a16="http://schemas.microsoft.com/office/drawing/2014/main" id="{DE23F212-F40C-A8AA-5796-064F8CC86D03}"/>
              </a:ext>
            </a:extLst>
          </p:cNvPr>
          <p:cNvSpPr>
            <a:spLocks noGrp="1"/>
          </p:cNvSpPr>
          <p:nvPr>
            <p:ph idx="1"/>
          </p:nvPr>
        </p:nvSpPr>
        <p:spPr/>
        <p:txBody>
          <a:bodyPr>
            <a:normAutofit/>
          </a:bodyPr>
          <a:lstStyle/>
          <a:p>
            <a:pPr marL="0" indent="0">
              <a:buNone/>
            </a:pPr>
            <a:r>
              <a:rPr lang="en-US" sz="5400" dirty="0"/>
              <a:t>Questions?</a:t>
            </a:r>
          </a:p>
        </p:txBody>
      </p:sp>
    </p:spTree>
    <p:extLst>
      <p:ext uri="{BB962C8B-B14F-4D97-AF65-F5344CB8AC3E}">
        <p14:creationId xmlns:p14="http://schemas.microsoft.com/office/powerpoint/2010/main" val="6644554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9CEFB5-3D8A-1948-9849-05F14DF9BE27}"/>
              </a:ext>
            </a:extLst>
          </p:cNvPr>
          <p:cNvSpPr>
            <a:spLocks noGrp="1"/>
          </p:cNvSpPr>
          <p:nvPr>
            <p:ph type="title"/>
          </p:nvPr>
        </p:nvSpPr>
        <p:spPr/>
        <p:txBody>
          <a:bodyPr/>
          <a:lstStyle/>
          <a:p>
            <a:r>
              <a:rPr lang="en-US" dirty="0"/>
              <a:t>Disclaimer</a:t>
            </a:r>
          </a:p>
        </p:txBody>
      </p:sp>
      <p:sp>
        <p:nvSpPr>
          <p:cNvPr id="3" name="Content Placeholder 2">
            <a:extLst>
              <a:ext uri="{FF2B5EF4-FFF2-40B4-BE49-F238E27FC236}">
                <a16:creationId xmlns:a16="http://schemas.microsoft.com/office/drawing/2014/main" id="{82352EF4-4778-EB4E-ABC3-FEC0EE790DA7}"/>
              </a:ext>
            </a:extLst>
          </p:cNvPr>
          <p:cNvSpPr>
            <a:spLocks noGrp="1"/>
          </p:cNvSpPr>
          <p:nvPr>
            <p:ph idx="1"/>
          </p:nvPr>
        </p:nvSpPr>
        <p:spPr>
          <a:xfrm>
            <a:off x="1560442" y="1825625"/>
            <a:ext cx="9793358" cy="4351338"/>
          </a:xfrm>
        </p:spPr>
        <p:txBody>
          <a:bodyPr>
            <a:normAutofit/>
          </a:bodyPr>
          <a:lstStyle/>
          <a:p>
            <a:pPr marL="0" indent="0">
              <a:lnSpc>
                <a:spcPct val="130000"/>
              </a:lnSpc>
              <a:buNone/>
            </a:pPr>
            <a:r>
              <a:rPr lang="en-US" sz="2100" dirty="0"/>
              <a:t>The information in this presentation is for general informational purposes only. It should not be construed as legal or financial advice, or a substitute for legal counsel. The views expressed in this presentation are those of each individual presenter and do not necessarily reflect the views of the presenter’s organization or the views of the other presenters or their respective organizations. If you have questions about your situation or about how to apply information contained in this presentation to your situation, you should reach out to an attorney or a financial advisor. We assume no responsibility for the accuracy or timeliness of any information provided herein or by any linked site. As information changes rapidly, users are strongly advised to verify any information before relying upon it.</a:t>
            </a:r>
          </a:p>
          <a:p>
            <a:endParaRPr lang="en-US" dirty="0"/>
          </a:p>
        </p:txBody>
      </p:sp>
    </p:spTree>
    <p:extLst>
      <p:ext uri="{BB962C8B-B14F-4D97-AF65-F5344CB8AC3E}">
        <p14:creationId xmlns:p14="http://schemas.microsoft.com/office/powerpoint/2010/main" val="20496994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2987E5-1FC0-D0D2-FD9F-054CE222C0A8}"/>
              </a:ext>
            </a:extLst>
          </p:cNvPr>
          <p:cNvSpPr>
            <a:spLocks noGrp="1"/>
          </p:cNvSpPr>
          <p:nvPr>
            <p:ph type="title"/>
          </p:nvPr>
        </p:nvSpPr>
        <p:spPr/>
        <p:txBody>
          <a:bodyPr/>
          <a:lstStyle/>
          <a:p>
            <a:r>
              <a:rPr lang="en-US" dirty="0"/>
              <a:t>Items We Will Cover</a:t>
            </a:r>
          </a:p>
        </p:txBody>
      </p:sp>
      <p:sp>
        <p:nvSpPr>
          <p:cNvPr id="3" name="Content Placeholder 2">
            <a:extLst>
              <a:ext uri="{FF2B5EF4-FFF2-40B4-BE49-F238E27FC236}">
                <a16:creationId xmlns:a16="http://schemas.microsoft.com/office/drawing/2014/main" id="{65329BC9-CEF4-0B09-3D1F-BD6B921C6D22}"/>
              </a:ext>
            </a:extLst>
          </p:cNvPr>
          <p:cNvSpPr>
            <a:spLocks noGrp="1"/>
          </p:cNvSpPr>
          <p:nvPr>
            <p:ph idx="1"/>
          </p:nvPr>
        </p:nvSpPr>
        <p:spPr/>
        <p:txBody>
          <a:bodyPr/>
          <a:lstStyle/>
          <a:p>
            <a:pPr marL="514350" indent="-514350">
              <a:buAutoNum type="arabicPeriod"/>
            </a:pPr>
            <a:r>
              <a:rPr lang="en-US" sz="3600" dirty="0"/>
              <a:t>Status of PA legislation</a:t>
            </a:r>
          </a:p>
          <a:p>
            <a:pPr marL="514350" indent="-514350">
              <a:buAutoNum type="arabicPeriod"/>
            </a:pPr>
            <a:r>
              <a:rPr lang="en-US" sz="3600" dirty="0"/>
              <a:t>Summary of current proposed legislation</a:t>
            </a:r>
          </a:p>
          <a:p>
            <a:pPr marL="514350" indent="-514350">
              <a:buAutoNum type="arabicPeriod"/>
            </a:pPr>
            <a:r>
              <a:rPr lang="en-US" sz="3600" dirty="0"/>
              <a:t>Comparison to Maryland electronic will statute</a:t>
            </a:r>
          </a:p>
          <a:p>
            <a:pPr marL="514350" indent="-514350">
              <a:buAutoNum type="arabicPeriod"/>
            </a:pPr>
            <a:r>
              <a:rPr lang="en-US" sz="3600" dirty="0"/>
              <a:t>Open items/Discussion</a:t>
            </a:r>
          </a:p>
          <a:p>
            <a:pPr lvl="1"/>
            <a:endParaRPr lang="en-US" dirty="0"/>
          </a:p>
          <a:p>
            <a:endParaRPr lang="en-US" dirty="0"/>
          </a:p>
        </p:txBody>
      </p:sp>
    </p:spTree>
    <p:extLst>
      <p:ext uri="{BB962C8B-B14F-4D97-AF65-F5344CB8AC3E}">
        <p14:creationId xmlns:p14="http://schemas.microsoft.com/office/powerpoint/2010/main" val="12808635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6716BF-CAA9-90A4-B7BE-561496E72B9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5648DAE-DF15-BD0E-15CD-AC526DE1ADF1}"/>
              </a:ext>
            </a:extLst>
          </p:cNvPr>
          <p:cNvSpPr>
            <a:spLocks noGrp="1"/>
          </p:cNvSpPr>
          <p:nvPr>
            <p:ph type="title"/>
          </p:nvPr>
        </p:nvSpPr>
        <p:spPr/>
        <p:txBody>
          <a:bodyPr/>
          <a:lstStyle/>
          <a:p>
            <a:r>
              <a:rPr lang="en-US" dirty="0"/>
              <a:t>Maryland Legislation</a:t>
            </a:r>
          </a:p>
        </p:txBody>
      </p:sp>
      <p:sp>
        <p:nvSpPr>
          <p:cNvPr id="3" name="Content Placeholder 2">
            <a:extLst>
              <a:ext uri="{FF2B5EF4-FFF2-40B4-BE49-F238E27FC236}">
                <a16:creationId xmlns:a16="http://schemas.microsoft.com/office/drawing/2014/main" id="{27A818A6-04CB-E504-2765-05E6EB00367A}"/>
              </a:ext>
            </a:extLst>
          </p:cNvPr>
          <p:cNvSpPr>
            <a:spLocks noGrp="1"/>
          </p:cNvSpPr>
          <p:nvPr>
            <p:ph idx="1"/>
          </p:nvPr>
        </p:nvSpPr>
        <p:spPr/>
        <p:txBody>
          <a:bodyPr/>
          <a:lstStyle/>
          <a:p>
            <a:pPr lvl="1"/>
            <a:endParaRPr lang="en-US" dirty="0"/>
          </a:p>
          <a:p>
            <a:pPr marL="0" lvl="0" indent="0" eaLnBrk="0" fontAlgn="base" hangingPunct="0">
              <a:lnSpc>
                <a:spcPct val="100000"/>
              </a:lnSpc>
              <a:spcBef>
                <a:spcPct val="0"/>
              </a:spcBef>
              <a:spcAft>
                <a:spcPct val="0"/>
              </a:spcAft>
              <a:buFontTx/>
              <a:buChar char="•"/>
            </a:pPr>
            <a:r>
              <a:rPr lang="en-US" altLang="en-US" b="1" dirty="0">
                <a:latin typeface="Google Sans"/>
              </a:rPr>
              <a:t>The Evolution</a:t>
            </a:r>
            <a:r>
              <a:rPr lang="en-US" altLang="en-US" dirty="0">
                <a:latin typeface="Google Sans"/>
              </a:rPr>
              <a:t>: Transitioned from temporary COVID-19 emergency executive orders to permanent statutory law.</a:t>
            </a:r>
          </a:p>
          <a:p>
            <a:pPr marL="0" lvl="0" indent="0" eaLnBrk="0" fontAlgn="base" hangingPunct="0">
              <a:lnSpc>
                <a:spcPct val="100000"/>
              </a:lnSpc>
              <a:spcBef>
                <a:spcPct val="0"/>
              </a:spcBef>
              <a:spcAft>
                <a:spcPct val="0"/>
              </a:spcAft>
              <a:buFontTx/>
              <a:buChar char="•"/>
            </a:pPr>
            <a:r>
              <a:rPr lang="en-US" altLang="en-US" b="1" dirty="0">
                <a:latin typeface="Google Sans"/>
              </a:rPr>
              <a:t>Governing Statute</a:t>
            </a:r>
            <a:r>
              <a:rPr lang="en-US" altLang="en-US" dirty="0">
                <a:latin typeface="Google Sans"/>
              </a:rPr>
              <a:t>: Maryland Estates and Trusts § 4-102.</a:t>
            </a:r>
          </a:p>
          <a:p>
            <a:pPr marL="0" lvl="0" indent="0" eaLnBrk="0" fontAlgn="base" hangingPunct="0">
              <a:lnSpc>
                <a:spcPct val="100000"/>
              </a:lnSpc>
              <a:spcBef>
                <a:spcPct val="0"/>
              </a:spcBef>
              <a:spcAft>
                <a:spcPct val="0"/>
              </a:spcAft>
              <a:buFontTx/>
              <a:buChar char="•"/>
            </a:pPr>
            <a:r>
              <a:rPr lang="en-US" altLang="en-US" b="1" dirty="0">
                <a:latin typeface="Google Sans"/>
              </a:rPr>
              <a:t>Core Shift</a:t>
            </a:r>
            <a:r>
              <a:rPr lang="en-US" altLang="en-US" dirty="0">
                <a:latin typeface="Google Sans"/>
              </a:rPr>
              <a:t>: Eliminates centuries-old mandates for physical "in-the-same-room" signing.</a:t>
            </a:r>
          </a:p>
          <a:p>
            <a:pPr marL="0" lvl="0" indent="0" eaLnBrk="0" fontAlgn="base" hangingPunct="0">
              <a:lnSpc>
                <a:spcPct val="100000"/>
              </a:lnSpc>
              <a:spcBef>
                <a:spcPct val="0"/>
              </a:spcBef>
              <a:spcAft>
                <a:spcPct val="0"/>
              </a:spcAft>
              <a:buFontTx/>
              <a:buChar char="•"/>
            </a:pPr>
            <a:r>
              <a:rPr lang="en-US" altLang="en-US" b="1" dirty="0">
                <a:latin typeface="Google Sans"/>
              </a:rPr>
              <a:t>The Concept</a:t>
            </a:r>
            <a:r>
              <a:rPr lang="en-US" altLang="en-US" dirty="0">
                <a:latin typeface="Google Sans"/>
              </a:rPr>
              <a:t>: Permits electronic signatures and virtual, audio-visual presence for witnesses.</a:t>
            </a:r>
            <a:endParaRPr lang="en-US" altLang="en-US" sz="4000" dirty="0">
              <a:latin typeface="Arial" panose="020B0604020202020204" pitchFamily="34" charset="0"/>
            </a:endParaRPr>
          </a:p>
          <a:p>
            <a:endParaRPr lang="en-US" dirty="0"/>
          </a:p>
        </p:txBody>
      </p:sp>
    </p:spTree>
    <p:extLst>
      <p:ext uri="{BB962C8B-B14F-4D97-AF65-F5344CB8AC3E}">
        <p14:creationId xmlns:p14="http://schemas.microsoft.com/office/powerpoint/2010/main" val="28995866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D02F1B-A6B3-32BC-F31A-F4FE7D2515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69C7605-E382-E045-9AE6-9E0289A5E69B}"/>
              </a:ext>
            </a:extLst>
          </p:cNvPr>
          <p:cNvSpPr>
            <a:spLocks noGrp="1"/>
          </p:cNvSpPr>
          <p:nvPr>
            <p:ph type="title"/>
          </p:nvPr>
        </p:nvSpPr>
        <p:spPr/>
        <p:txBody>
          <a:bodyPr/>
          <a:lstStyle/>
          <a:p>
            <a:r>
              <a:rPr lang="en-US" dirty="0"/>
              <a:t>Maryland Legislation</a:t>
            </a:r>
          </a:p>
        </p:txBody>
      </p:sp>
      <p:sp>
        <p:nvSpPr>
          <p:cNvPr id="3" name="Content Placeholder 2">
            <a:extLst>
              <a:ext uri="{FF2B5EF4-FFF2-40B4-BE49-F238E27FC236}">
                <a16:creationId xmlns:a16="http://schemas.microsoft.com/office/drawing/2014/main" id="{348426D7-3999-066B-DDC1-DD047EE03E70}"/>
              </a:ext>
            </a:extLst>
          </p:cNvPr>
          <p:cNvSpPr>
            <a:spLocks noGrp="1"/>
          </p:cNvSpPr>
          <p:nvPr>
            <p:ph idx="1"/>
          </p:nvPr>
        </p:nvSpPr>
        <p:spPr/>
        <p:txBody>
          <a:bodyPr/>
          <a:lstStyle/>
          <a:p>
            <a:pPr lvl="1"/>
            <a:endParaRPr lang="en-US" dirty="0"/>
          </a:p>
          <a:p>
            <a:pPr marL="0" lvl="0" indent="0" eaLnBrk="0" fontAlgn="base" hangingPunct="0">
              <a:lnSpc>
                <a:spcPct val="100000"/>
              </a:lnSpc>
              <a:spcBef>
                <a:spcPct val="0"/>
              </a:spcBef>
              <a:spcAft>
                <a:spcPct val="0"/>
              </a:spcAft>
              <a:buFontTx/>
              <a:buChar char="•"/>
            </a:pPr>
            <a:r>
              <a:rPr lang="en-US" altLang="en-US" b="1" dirty="0">
                <a:latin typeface="Google Sans"/>
              </a:rPr>
              <a:t>Age Limit</a:t>
            </a:r>
            <a:r>
              <a:rPr lang="en-US" altLang="en-US" dirty="0">
                <a:latin typeface="Google Sans"/>
              </a:rPr>
              <a:t>: Must be at least </a:t>
            </a:r>
            <a:r>
              <a:rPr lang="en-US" altLang="en-US" b="1" dirty="0">
                <a:latin typeface="Google Sans"/>
              </a:rPr>
              <a:t>18 years old</a:t>
            </a:r>
            <a:r>
              <a:rPr lang="en-US" altLang="en-US" dirty="0">
                <a:latin typeface="Google Sans"/>
              </a:rPr>
              <a:t>.</a:t>
            </a:r>
          </a:p>
          <a:p>
            <a:pPr marL="0" lvl="0" indent="0" eaLnBrk="0" fontAlgn="base" hangingPunct="0">
              <a:lnSpc>
                <a:spcPct val="100000"/>
              </a:lnSpc>
              <a:spcBef>
                <a:spcPct val="0"/>
              </a:spcBef>
              <a:spcAft>
                <a:spcPct val="0"/>
              </a:spcAft>
              <a:buFontTx/>
              <a:buChar char="•"/>
            </a:pPr>
            <a:r>
              <a:rPr lang="en-US" altLang="en-US" b="1" dirty="0">
                <a:latin typeface="Google Sans"/>
              </a:rPr>
              <a:t>Mental Capacity</a:t>
            </a:r>
            <a:r>
              <a:rPr lang="en-US" altLang="en-US" dirty="0">
                <a:latin typeface="Google Sans"/>
              </a:rPr>
              <a:t>: Must be </a:t>
            </a:r>
            <a:r>
              <a:rPr lang="en-US" altLang="en-US" b="1" dirty="0">
                <a:latin typeface="Google Sans"/>
              </a:rPr>
              <a:t>legally competent</a:t>
            </a:r>
            <a:r>
              <a:rPr lang="en-US" altLang="en-US" dirty="0">
                <a:latin typeface="Google Sans"/>
              </a:rPr>
              <a:t> and of sound mind.</a:t>
            </a:r>
          </a:p>
          <a:p>
            <a:pPr marL="0" lvl="0" indent="0" eaLnBrk="0" fontAlgn="base" hangingPunct="0">
              <a:lnSpc>
                <a:spcPct val="100000"/>
              </a:lnSpc>
              <a:spcBef>
                <a:spcPct val="0"/>
              </a:spcBef>
              <a:spcAft>
                <a:spcPct val="0"/>
              </a:spcAft>
              <a:buFontTx/>
              <a:buChar char="•"/>
            </a:pPr>
            <a:r>
              <a:rPr lang="en-US" altLang="en-US" b="1" dirty="0">
                <a:latin typeface="Google Sans"/>
              </a:rPr>
              <a:t>Location Lock</a:t>
            </a:r>
            <a:r>
              <a:rPr lang="en-US" altLang="en-US" dirty="0">
                <a:latin typeface="Google Sans"/>
              </a:rPr>
              <a:t>: Must be a </a:t>
            </a:r>
            <a:r>
              <a:rPr lang="en-US" altLang="en-US" b="1" dirty="0">
                <a:latin typeface="Google Sans"/>
              </a:rPr>
              <a:t>Maryland resident or physically located in Maryland</a:t>
            </a:r>
            <a:r>
              <a:rPr lang="en-US" altLang="en-US" dirty="0">
                <a:latin typeface="Google Sans"/>
              </a:rPr>
              <a:t> at execution.</a:t>
            </a:r>
          </a:p>
          <a:p>
            <a:pPr marL="0" lvl="0" indent="0" eaLnBrk="0" fontAlgn="base" hangingPunct="0">
              <a:lnSpc>
                <a:spcPct val="100000"/>
              </a:lnSpc>
              <a:spcBef>
                <a:spcPct val="0"/>
              </a:spcBef>
              <a:spcAft>
                <a:spcPct val="0"/>
              </a:spcAft>
              <a:buFontTx/>
              <a:buChar char="•"/>
            </a:pPr>
            <a:r>
              <a:rPr lang="en-US" altLang="en-US" b="1" dirty="0">
                <a:latin typeface="Google Sans"/>
              </a:rPr>
              <a:t>Intent</a:t>
            </a:r>
            <a:r>
              <a:rPr lang="en-US" altLang="en-US" dirty="0">
                <a:latin typeface="Google Sans"/>
              </a:rPr>
              <a:t>: Must possess explicit intent to authenticate the digital record as their official will.</a:t>
            </a:r>
            <a:endParaRPr lang="en-US" dirty="0"/>
          </a:p>
        </p:txBody>
      </p:sp>
    </p:spTree>
    <p:extLst>
      <p:ext uri="{BB962C8B-B14F-4D97-AF65-F5344CB8AC3E}">
        <p14:creationId xmlns:p14="http://schemas.microsoft.com/office/powerpoint/2010/main" val="12959358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670C12-D16B-1AEF-E6EE-25248F45F0A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9F47BAA-E5B0-6103-4568-817CE78CAD8F}"/>
              </a:ext>
            </a:extLst>
          </p:cNvPr>
          <p:cNvSpPr>
            <a:spLocks noGrp="1"/>
          </p:cNvSpPr>
          <p:nvPr>
            <p:ph type="title"/>
          </p:nvPr>
        </p:nvSpPr>
        <p:spPr/>
        <p:txBody>
          <a:bodyPr/>
          <a:lstStyle/>
          <a:p>
            <a:r>
              <a:rPr lang="en-US" dirty="0"/>
              <a:t>Maryland Legislation</a:t>
            </a:r>
          </a:p>
        </p:txBody>
      </p:sp>
      <p:sp>
        <p:nvSpPr>
          <p:cNvPr id="3" name="Content Placeholder 2">
            <a:extLst>
              <a:ext uri="{FF2B5EF4-FFF2-40B4-BE49-F238E27FC236}">
                <a16:creationId xmlns:a16="http://schemas.microsoft.com/office/drawing/2014/main" id="{D4EB5407-23B6-952B-F7E4-2B67DDCBD865}"/>
              </a:ext>
            </a:extLst>
          </p:cNvPr>
          <p:cNvSpPr>
            <a:spLocks noGrp="1"/>
          </p:cNvSpPr>
          <p:nvPr>
            <p:ph idx="1"/>
          </p:nvPr>
        </p:nvSpPr>
        <p:spPr/>
        <p:txBody>
          <a:bodyPr/>
          <a:lstStyle/>
          <a:p>
            <a:r>
              <a:rPr lang="en-US" sz="3600" dirty="0"/>
              <a:t>During the execution ceremony, the testator must explicitly state the following to the witnesses and supervising attorney: </a:t>
            </a:r>
          </a:p>
          <a:p>
            <a:pPr lvl="1"/>
            <a:r>
              <a:rPr lang="en-US" sz="3600" dirty="0"/>
              <a:t>That the document is their Last Will and Testament.</a:t>
            </a:r>
          </a:p>
          <a:p>
            <a:pPr lvl="1"/>
            <a:r>
              <a:rPr lang="en-US" sz="3600" dirty="0"/>
              <a:t>That they are executing the will willingly and under no constraint or undue influence</a:t>
            </a:r>
          </a:p>
          <a:p>
            <a:pPr lvl="1"/>
            <a:endParaRPr lang="en-US" dirty="0"/>
          </a:p>
        </p:txBody>
      </p:sp>
      <p:sp>
        <p:nvSpPr>
          <p:cNvPr id="5" name="TextBox 4">
            <a:extLst>
              <a:ext uri="{FF2B5EF4-FFF2-40B4-BE49-F238E27FC236}">
                <a16:creationId xmlns:a16="http://schemas.microsoft.com/office/drawing/2014/main" id="{64DA751D-50C1-487E-FAD5-35B7AD32D5E9}"/>
              </a:ext>
            </a:extLst>
          </p:cNvPr>
          <p:cNvSpPr txBox="1"/>
          <p:nvPr/>
        </p:nvSpPr>
        <p:spPr>
          <a:xfrm>
            <a:off x="3048828" y="3259242"/>
            <a:ext cx="6097656" cy="369332"/>
          </a:xfrm>
          <a:prstGeom prst="rect">
            <a:avLst/>
          </a:prstGeom>
          <a:noFill/>
        </p:spPr>
        <p:txBody>
          <a:bodyPr wrap="square">
            <a:spAutoFit/>
          </a:bodyPr>
          <a:lstStyle/>
          <a:p>
            <a:pPr>
              <a:buNone/>
            </a:pPr>
            <a:r>
              <a:rPr lang="en-US" dirty="0">
                <a:hlinkClick r:id="rId2"/>
              </a:rPr>
              <a:t>All</a:t>
            </a:r>
          </a:p>
        </p:txBody>
      </p:sp>
    </p:spTree>
    <p:extLst>
      <p:ext uri="{BB962C8B-B14F-4D97-AF65-F5344CB8AC3E}">
        <p14:creationId xmlns:p14="http://schemas.microsoft.com/office/powerpoint/2010/main" val="13493628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1BB231-3B68-8A3A-803A-119C80A5E9C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9BA6698-6361-8BD8-FFB2-607364AFA0CD}"/>
              </a:ext>
            </a:extLst>
          </p:cNvPr>
          <p:cNvSpPr>
            <a:spLocks noGrp="1"/>
          </p:cNvSpPr>
          <p:nvPr>
            <p:ph type="title"/>
          </p:nvPr>
        </p:nvSpPr>
        <p:spPr/>
        <p:txBody>
          <a:bodyPr/>
          <a:lstStyle/>
          <a:p>
            <a:r>
              <a:rPr lang="en-US" dirty="0"/>
              <a:t>Maryland Legislation</a:t>
            </a:r>
          </a:p>
        </p:txBody>
      </p:sp>
      <p:sp>
        <p:nvSpPr>
          <p:cNvPr id="3" name="Content Placeholder 2">
            <a:extLst>
              <a:ext uri="{FF2B5EF4-FFF2-40B4-BE49-F238E27FC236}">
                <a16:creationId xmlns:a16="http://schemas.microsoft.com/office/drawing/2014/main" id="{0845CA3F-6595-38B0-F862-01F4C9A9D2D7}"/>
              </a:ext>
            </a:extLst>
          </p:cNvPr>
          <p:cNvSpPr>
            <a:spLocks noGrp="1"/>
          </p:cNvSpPr>
          <p:nvPr>
            <p:ph idx="1"/>
          </p:nvPr>
        </p:nvSpPr>
        <p:spPr/>
        <p:txBody>
          <a:bodyPr/>
          <a:lstStyle/>
          <a:p>
            <a:pPr lvl="1"/>
            <a:r>
              <a:rPr lang="en-US" b="1" dirty="0"/>
              <a:t>Quantity</a:t>
            </a:r>
            <a:r>
              <a:rPr lang="en-US" dirty="0"/>
              <a:t>: Requires at least two credible witnesses.</a:t>
            </a:r>
          </a:p>
          <a:p>
            <a:pPr lvl="1"/>
            <a:r>
              <a:rPr lang="en-US" b="1" dirty="0"/>
              <a:t>Electronic Presence</a:t>
            </a:r>
            <a:r>
              <a:rPr lang="en-US" dirty="0"/>
              <a:t>: Defined as interacting via live audio-visual videoconferencing technology.</a:t>
            </a:r>
          </a:p>
          <a:p>
            <a:pPr lvl="1"/>
            <a:r>
              <a:rPr lang="en-US" b="1" dirty="0"/>
              <a:t>Real-Time Sight</a:t>
            </a:r>
            <a:r>
              <a:rPr lang="en-US" dirty="0"/>
              <a:t>: Witnesses must clearly see, hear, and speak with the testator live.</a:t>
            </a:r>
          </a:p>
          <a:p>
            <a:pPr lvl="1"/>
            <a:r>
              <a:rPr lang="en-US" b="1" dirty="0"/>
              <a:t>Location Lock</a:t>
            </a:r>
            <a:r>
              <a:rPr lang="en-US" dirty="0"/>
              <a:t>: Witnesses must be physically located within the United States.</a:t>
            </a:r>
          </a:p>
        </p:txBody>
      </p:sp>
    </p:spTree>
    <p:extLst>
      <p:ext uri="{BB962C8B-B14F-4D97-AF65-F5344CB8AC3E}">
        <p14:creationId xmlns:p14="http://schemas.microsoft.com/office/powerpoint/2010/main" val="26448612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02C9D2-E28D-513D-9A04-CA52290C347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9D49DE5-B9C6-D7BC-F2AC-C1EAE58EB088}"/>
              </a:ext>
            </a:extLst>
          </p:cNvPr>
          <p:cNvSpPr>
            <a:spLocks noGrp="1"/>
          </p:cNvSpPr>
          <p:nvPr>
            <p:ph type="title"/>
          </p:nvPr>
        </p:nvSpPr>
        <p:spPr/>
        <p:txBody>
          <a:bodyPr/>
          <a:lstStyle/>
          <a:p>
            <a:r>
              <a:rPr lang="en-US" dirty="0"/>
              <a:t>Maryland Legislation</a:t>
            </a:r>
          </a:p>
        </p:txBody>
      </p:sp>
      <p:sp>
        <p:nvSpPr>
          <p:cNvPr id="3" name="Content Placeholder 2">
            <a:extLst>
              <a:ext uri="{FF2B5EF4-FFF2-40B4-BE49-F238E27FC236}">
                <a16:creationId xmlns:a16="http://schemas.microsoft.com/office/drawing/2014/main" id="{DE54FAF9-91A6-40AC-29D2-5EDAD566028F}"/>
              </a:ext>
            </a:extLst>
          </p:cNvPr>
          <p:cNvSpPr>
            <a:spLocks noGrp="1"/>
          </p:cNvSpPr>
          <p:nvPr>
            <p:ph idx="1"/>
          </p:nvPr>
        </p:nvSpPr>
        <p:spPr/>
        <p:txBody>
          <a:bodyPr/>
          <a:lstStyle/>
          <a:p>
            <a:pPr marL="0" lvl="0" indent="0" eaLnBrk="0" fontAlgn="base" hangingPunct="0">
              <a:lnSpc>
                <a:spcPct val="100000"/>
              </a:lnSpc>
              <a:spcBef>
                <a:spcPct val="0"/>
              </a:spcBef>
              <a:spcAft>
                <a:spcPct val="0"/>
              </a:spcAft>
              <a:buFontTx/>
              <a:buChar char="•"/>
            </a:pPr>
            <a:r>
              <a:rPr lang="en-US" altLang="en-US" sz="3200" b="1" dirty="0">
                <a:latin typeface="Google Sans"/>
              </a:rPr>
              <a:t>Mandatory Presence</a:t>
            </a:r>
            <a:r>
              <a:rPr lang="en-US" altLang="en-US" sz="3200" dirty="0">
                <a:latin typeface="Google Sans"/>
              </a:rPr>
              <a:t>: A supervising attorney must oversee the virtual signing session.</a:t>
            </a:r>
          </a:p>
          <a:p>
            <a:pPr marL="0" lvl="0" indent="0" eaLnBrk="0" fontAlgn="base" hangingPunct="0">
              <a:lnSpc>
                <a:spcPct val="100000"/>
              </a:lnSpc>
              <a:spcBef>
                <a:spcPct val="0"/>
              </a:spcBef>
              <a:spcAft>
                <a:spcPct val="0"/>
              </a:spcAft>
              <a:buFontTx/>
              <a:buChar char="•"/>
            </a:pPr>
            <a:r>
              <a:rPr lang="en-US" altLang="en-US" sz="3200" b="1" dirty="0">
                <a:latin typeface="Google Sans"/>
              </a:rPr>
              <a:t>Dual Capacity</a:t>
            </a:r>
            <a:r>
              <a:rPr lang="en-US" altLang="en-US" sz="3200" dirty="0">
                <a:latin typeface="Google Sans"/>
              </a:rPr>
              <a:t>: The attorney may double as one of the </a:t>
            </a:r>
            <a:r>
              <a:rPr lang="en-US" altLang="en-US" sz="3200" b="1" dirty="0">
                <a:latin typeface="Google Sans"/>
              </a:rPr>
              <a:t>witnesses</a:t>
            </a:r>
            <a:r>
              <a:rPr lang="en-US" altLang="en-US" sz="3200" dirty="0">
                <a:latin typeface="Google Sans"/>
              </a:rPr>
              <a:t> </a:t>
            </a:r>
            <a:r>
              <a:rPr lang="en-US" altLang="en-US" sz="3200" i="1" dirty="0">
                <a:latin typeface="Google Sans"/>
              </a:rPr>
              <a:t>only if</a:t>
            </a:r>
            <a:r>
              <a:rPr lang="en-US" altLang="en-US" sz="3200" dirty="0">
                <a:latin typeface="Google Sans"/>
              </a:rPr>
              <a:t> a notary public is utilized.</a:t>
            </a:r>
          </a:p>
          <a:p>
            <a:pPr marL="0" lvl="0" indent="0" eaLnBrk="0" fontAlgn="base" hangingPunct="0">
              <a:lnSpc>
                <a:spcPct val="100000"/>
              </a:lnSpc>
              <a:spcBef>
                <a:spcPct val="0"/>
              </a:spcBef>
              <a:spcAft>
                <a:spcPct val="0"/>
              </a:spcAft>
              <a:buFontTx/>
              <a:buChar char="•"/>
            </a:pPr>
            <a:r>
              <a:rPr lang="en-US" altLang="en-US" sz="3200" b="1" dirty="0">
                <a:latin typeface="Google Sans"/>
              </a:rPr>
              <a:t>Witness Restriction</a:t>
            </a:r>
            <a:r>
              <a:rPr lang="en-US" altLang="en-US" sz="3200" dirty="0">
                <a:latin typeface="Google Sans"/>
              </a:rPr>
              <a:t>: The </a:t>
            </a:r>
            <a:r>
              <a:rPr lang="en-US" altLang="en-US" sz="3200" b="1" dirty="0">
                <a:latin typeface="Google Sans"/>
              </a:rPr>
              <a:t>attorney cannot be a witness if </a:t>
            </a:r>
            <a:r>
              <a:rPr lang="en-US" altLang="en-US" sz="3200" dirty="0">
                <a:latin typeface="Google Sans"/>
              </a:rPr>
              <a:t>executing without a notary public.</a:t>
            </a:r>
          </a:p>
          <a:p>
            <a:pPr marL="0" lvl="0" indent="0" eaLnBrk="0" fontAlgn="base" hangingPunct="0">
              <a:lnSpc>
                <a:spcPct val="100000"/>
              </a:lnSpc>
              <a:spcBef>
                <a:spcPct val="0"/>
              </a:spcBef>
              <a:spcAft>
                <a:spcPct val="0"/>
              </a:spcAft>
              <a:buFontTx/>
              <a:buChar char="•"/>
            </a:pPr>
            <a:r>
              <a:rPr lang="en-US" altLang="en-US" sz="3200" b="1" dirty="0">
                <a:latin typeface="Google Sans"/>
              </a:rPr>
              <a:t>Certification Duties:   </a:t>
            </a:r>
            <a:r>
              <a:rPr lang="en-US" dirty="0"/>
              <a:t>The attorney bears the legal burden of creating the ultimate "Certified Will" packet.</a:t>
            </a:r>
            <a:r>
              <a:rPr lang="en-US" altLang="en-US" sz="3200" dirty="0"/>
              <a:t> </a:t>
            </a:r>
            <a:endParaRPr lang="en-US" altLang="en-US" sz="3200" dirty="0">
              <a:latin typeface="Arial" panose="020B0604020202020204" pitchFamily="34" charset="0"/>
            </a:endParaRPr>
          </a:p>
          <a:p>
            <a:pPr lvl="1"/>
            <a:endParaRPr lang="en-US" b="1" dirty="0"/>
          </a:p>
        </p:txBody>
      </p:sp>
    </p:spTree>
    <p:extLst>
      <p:ext uri="{BB962C8B-B14F-4D97-AF65-F5344CB8AC3E}">
        <p14:creationId xmlns:p14="http://schemas.microsoft.com/office/powerpoint/2010/main" val="34779505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ECB71D-DC67-3CF2-D480-9944186AD2F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C4B2596-1328-4D5D-D7D6-3FCC6256B65F}"/>
              </a:ext>
            </a:extLst>
          </p:cNvPr>
          <p:cNvSpPr>
            <a:spLocks noGrp="1"/>
          </p:cNvSpPr>
          <p:nvPr>
            <p:ph type="title"/>
          </p:nvPr>
        </p:nvSpPr>
        <p:spPr/>
        <p:txBody>
          <a:bodyPr/>
          <a:lstStyle/>
          <a:p>
            <a:r>
              <a:rPr lang="en-US" dirty="0"/>
              <a:t>Maryland Legislation</a:t>
            </a:r>
          </a:p>
        </p:txBody>
      </p:sp>
      <p:sp>
        <p:nvSpPr>
          <p:cNvPr id="3" name="Content Placeholder 2">
            <a:extLst>
              <a:ext uri="{FF2B5EF4-FFF2-40B4-BE49-F238E27FC236}">
                <a16:creationId xmlns:a16="http://schemas.microsoft.com/office/drawing/2014/main" id="{F7F7D3FF-6683-CD57-CCC0-7C7B1123A443}"/>
              </a:ext>
            </a:extLst>
          </p:cNvPr>
          <p:cNvSpPr>
            <a:spLocks noGrp="1"/>
          </p:cNvSpPr>
          <p:nvPr>
            <p:ph idx="1"/>
          </p:nvPr>
        </p:nvSpPr>
        <p:spPr/>
        <p:txBody>
          <a:bodyPr>
            <a:normAutofit/>
          </a:bodyPr>
          <a:lstStyle/>
          <a:p>
            <a:r>
              <a:rPr lang="en-US" dirty="0"/>
              <a:t>An electronic will is not considered an original, legally binding will until the supervising attorney creates a "certified will". The supervising attorney must compile a physical, paper version of the will and attach a notarized affidavit certifying: </a:t>
            </a:r>
          </a:p>
          <a:p>
            <a:pPr lvl="1"/>
            <a:r>
              <a:rPr lang="en-US" dirty="0"/>
              <a:t>The paper version is a true, complete, and accurate copy of all pages.</a:t>
            </a:r>
          </a:p>
          <a:p>
            <a:pPr lvl="1"/>
            <a:r>
              <a:rPr lang="en-US" dirty="0"/>
              <a:t>The signatures contained within are the original or valid electronic signatures of each party.</a:t>
            </a:r>
          </a:p>
          <a:p>
            <a:pPr lvl="1"/>
            <a:r>
              <a:rPr lang="en-US" dirty="0"/>
              <a:t>The established identity and geographic location requirements of the testator and witnesses were strictly met at the time of execution</a:t>
            </a:r>
          </a:p>
          <a:p>
            <a:pPr lvl="1"/>
            <a:r>
              <a:rPr lang="en-US" dirty="0"/>
              <a:t>Required acknowledgments</a:t>
            </a:r>
          </a:p>
          <a:p>
            <a:pPr lvl="1"/>
            <a:endParaRPr lang="en-US" b="1" dirty="0"/>
          </a:p>
        </p:txBody>
      </p:sp>
    </p:spTree>
    <p:extLst>
      <p:ext uri="{BB962C8B-B14F-4D97-AF65-F5344CB8AC3E}">
        <p14:creationId xmlns:p14="http://schemas.microsoft.com/office/powerpoint/2010/main" val="30383603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7F76BF-5F24-5654-86E5-FB411DEC4FD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B46DA93-570D-3247-96C6-5906DB62E41B}"/>
              </a:ext>
            </a:extLst>
          </p:cNvPr>
          <p:cNvSpPr>
            <a:spLocks noGrp="1"/>
          </p:cNvSpPr>
          <p:nvPr>
            <p:ph type="title"/>
          </p:nvPr>
        </p:nvSpPr>
        <p:spPr/>
        <p:txBody>
          <a:bodyPr/>
          <a:lstStyle/>
          <a:p>
            <a:r>
              <a:rPr lang="en-US" dirty="0"/>
              <a:t>Maryland Legislation</a:t>
            </a:r>
          </a:p>
        </p:txBody>
      </p:sp>
      <p:sp>
        <p:nvSpPr>
          <p:cNvPr id="3" name="Content Placeholder 2">
            <a:extLst>
              <a:ext uri="{FF2B5EF4-FFF2-40B4-BE49-F238E27FC236}">
                <a16:creationId xmlns:a16="http://schemas.microsoft.com/office/drawing/2014/main" id="{D31BF2D3-B7CF-B34E-1728-C476CA224444}"/>
              </a:ext>
            </a:extLst>
          </p:cNvPr>
          <p:cNvSpPr>
            <a:spLocks noGrp="1"/>
          </p:cNvSpPr>
          <p:nvPr>
            <p:ph idx="1"/>
          </p:nvPr>
        </p:nvSpPr>
        <p:spPr/>
        <p:txBody>
          <a:bodyPr/>
          <a:lstStyle/>
          <a:p>
            <a:pPr marL="457200" lvl="1" indent="0">
              <a:buNone/>
            </a:pPr>
            <a:endParaRPr lang="en-US" b="1" dirty="0"/>
          </a:p>
          <a:p>
            <a:pPr marL="457200" lvl="1" indent="0">
              <a:buNone/>
            </a:pPr>
            <a:r>
              <a:rPr lang="en-US" b="1" dirty="0"/>
              <a:t>What is still invalid?</a:t>
            </a:r>
          </a:p>
          <a:p>
            <a:pPr lvl="1"/>
            <a:r>
              <a:rPr lang="en-US" b="1" dirty="0"/>
              <a:t>Audio/Video Wills: </a:t>
            </a:r>
            <a:r>
              <a:rPr lang="en-US" dirty="0"/>
              <a:t>Simply recording a video statement or audio message is completely invalid.</a:t>
            </a:r>
          </a:p>
          <a:p>
            <a:pPr lvl="1"/>
            <a:r>
              <a:rPr lang="en-US" b="1" dirty="0"/>
              <a:t>Oral Wills: </a:t>
            </a:r>
            <a:r>
              <a:rPr lang="en-US" dirty="0"/>
              <a:t>Verbal instructions regarding estate distribution are not legally recognized.</a:t>
            </a:r>
          </a:p>
          <a:p>
            <a:pPr lvl="1"/>
            <a:r>
              <a:rPr lang="en-US" b="1" dirty="0"/>
              <a:t>Unsupervised E-Sigs: </a:t>
            </a:r>
            <a:r>
              <a:rPr lang="en-US" dirty="0"/>
              <a:t>Signing a standard document digitally (e.g., via standalone </a:t>
            </a:r>
            <a:r>
              <a:rPr lang="en-US" dirty="0" err="1"/>
              <a:t>DocuSign</a:t>
            </a:r>
            <a:r>
              <a:rPr lang="en-US" dirty="0"/>
              <a:t>) without an attorney and proper witnesses fails statutory alignment.</a:t>
            </a:r>
          </a:p>
        </p:txBody>
      </p:sp>
    </p:spTree>
    <p:extLst>
      <p:ext uri="{BB962C8B-B14F-4D97-AF65-F5344CB8AC3E}">
        <p14:creationId xmlns:p14="http://schemas.microsoft.com/office/powerpoint/2010/main" val="427940713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item4.xml><?xml version="1.0" encoding="utf-8"?>
<properties xmlns="http://www.imanage.com/work/xmlschema">
  <documentid>BARLEY!20043864.1</documentid>
  <senderid>AXS</senderid>
  <senderemail>AXS@BARLEY.COM</senderemail>
  <lastmodified>2026-07-12T19:14:45.0000000-04:00</lastmodified>
  <database>BARLEY</database>
</properties>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42ADB8BE7352242AC0F71CE1F1C1919" ma:contentTypeVersion="8" ma:contentTypeDescription="Create a new document." ma:contentTypeScope="" ma:versionID="e5d6c147e0f80a2553a98d593da38333">
  <xsd:schema xmlns:xsd="http://www.w3.org/2001/XMLSchema" xmlns:xs="http://www.w3.org/2001/XMLSchema" xmlns:p="http://schemas.microsoft.com/office/2006/metadata/properties" xmlns:ns2="3bbac6ea-72dd-4cd0-bd8b-182e01f4b8f3" xmlns:ns3="426e3e9a-901a-4924-bde2-19d32b5aa108" targetNamespace="http://schemas.microsoft.com/office/2006/metadata/properties" ma:root="true" ma:fieldsID="eff834592d7dc2b4b1e8db66c8c077f3" ns2:_="" ns3:_="">
    <xsd:import namespace="3bbac6ea-72dd-4cd0-bd8b-182e01f4b8f3"/>
    <xsd:import namespace="426e3e9a-901a-4924-bde2-19d32b5aa108"/>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bbac6ea-72dd-4cd0-bd8b-182e01f4b8f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SearchProperties" ma:index="1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26e3e9a-901a-4924-bde2-19d32b5aa108"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889719A-E4CD-4DED-B28C-39754DBCC5A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bbac6ea-72dd-4cd0-bd8b-182e01f4b8f3"/>
    <ds:schemaRef ds:uri="426e3e9a-901a-4924-bde2-19d32b5aa10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99AA0C0-68E4-42FF-91EF-36D64288F045}">
  <ds:schemaRefs>
    <ds:schemaRef ds:uri="http://purl.org/dc/dcmitype/"/>
    <ds:schemaRef ds:uri="http://schemas.microsoft.com/office/infopath/2007/PartnerControls"/>
    <ds:schemaRef ds:uri="http://schemas.microsoft.com/office/2006/documentManagement/types"/>
    <ds:schemaRef ds:uri="426e3e9a-901a-4924-bde2-19d32b5aa108"/>
    <ds:schemaRef ds:uri="http://www.w3.org/XML/1998/namespace"/>
    <ds:schemaRef ds:uri="http://purl.org/dc/elements/1.1/"/>
    <ds:schemaRef ds:uri="http://schemas.microsoft.com/office/2006/metadata/properties"/>
    <ds:schemaRef ds:uri="http://schemas.openxmlformats.org/package/2006/metadata/core-properties"/>
    <ds:schemaRef ds:uri="3bbac6ea-72dd-4cd0-bd8b-182e01f4b8f3"/>
    <ds:schemaRef ds:uri="http://purl.org/dc/terms/"/>
  </ds:schemaRefs>
</ds:datastoreItem>
</file>

<file path=customXml/itemProps3.xml><?xml version="1.0" encoding="utf-8"?>
<ds:datastoreItem xmlns:ds="http://schemas.openxmlformats.org/officeDocument/2006/customXml" ds:itemID="{D83F91EB-AF6D-4073-B368-222BCC4EAF3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11239</TotalTime>
  <Words>629</Words>
  <Application>Microsoft Office PowerPoint</Application>
  <PresentationFormat>Widescreen</PresentationFormat>
  <Paragraphs>53</Paragraphs>
  <Slides>11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Calibri</vt:lpstr>
      <vt:lpstr>Google Sans</vt:lpstr>
      <vt:lpstr>Helvetica</vt:lpstr>
      <vt:lpstr>Office Theme</vt:lpstr>
      <vt:lpstr>Electronic Will LegislationUpdates </vt:lpstr>
      <vt:lpstr>Items We Will Cover</vt:lpstr>
      <vt:lpstr>Maryland Legislation</vt:lpstr>
      <vt:lpstr>Maryland Legislation</vt:lpstr>
      <vt:lpstr>Maryland Legislation</vt:lpstr>
      <vt:lpstr>Maryland Legislation</vt:lpstr>
      <vt:lpstr>Maryland Legislation</vt:lpstr>
      <vt:lpstr>Maryland Legislation</vt:lpstr>
      <vt:lpstr>Maryland Legislation</vt:lpstr>
      <vt:lpstr>Questions?</vt:lpstr>
      <vt:lpstr>Disclaimer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Pini, Elise K.</dc:creator>
  <cp:lastModifiedBy>Snyder, Alex</cp:lastModifiedBy>
  <cp:revision>37</cp:revision>
  <cp:lastPrinted>2025-07-25T21:12:55Z</cp:lastPrinted>
  <dcterms:created xsi:type="dcterms:W3CDTF">2022-02-02T20:15:10Z</dcterms:created>
  <dcterms:modified xsi:type="dcterms:W3CDTF">2026-07-12T23:14:45Z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0x010100242ADB8BE7352242AC0F71CE1F1C1919</vt:lpwstr>
  </property>
</Properties>
</file>